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5" r:id="rId2"/>
    <p:sldId id="267" r:id="rId3"/>
    <p:sldId id="278" r:id="rId4"/>
    <p:sldId id="270" r:id="rId5"/>
    <p:sldId id="271" r:id="rId6"/>
    <p:sldId id="269" r:id="rId7"/>
    <p:sldId id="272" r:id="rId8"/>
    <p:sldId id="273" r:id="rId9"/>
    <p:sldId id="274" r:id="rId10"/>
    <p:sldId id="275"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7EC7D8"/>
    <a:srgbClr val="EFEE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20" autoAdjust="0"/>
    <p:restoredTop sz="93390" autoAdjust="0"/>
  </p:normalViewPr>
  <p:slideViewPr>
    <p:cSldViewPr snapToGrid="0">
      <p:cViewPr>
        <p:scale>
          <a:sx n="64" d="100"/>
          <a:sy n="64" d="100"/>
        </p:scale>
        <p:origin x="879" y="36"/>
      </p:cViewPr>
      <p:guideLst/>
    </p:cSldViewPr>
  </p:slideViewPr>
  <p:outlineViewPr>
    <p:cViewPr>
      <p:scale>
        <a:sx n="20" d="100"/>
        <a:sy n="20"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baseline="0">
                <a:solidFill>
                  <a:schemeClr val="bg1"/>
                </a:solidFill>
                <a:latin typeface="+mn-lt"/>
                <a:ea typeface="+mn-ea"/>
                <a:cs typeface="+mn-cs"/>
              </a:defRPr>
            </a:pPr>
            <a:r>
              <a:rPr lang="en-US" sz="1500" baseline="0" dirty="0">
                <a:latin typeface="Arial Nova" panose="020B0504020202020204" pitchFamily="34" charset="0"/>
              </a:rPr>
              <a:t>Data Structures Compared for Time-Based Priority Access Control</a:t>
            </a:r>
          </a:p>
        </c:rich>
      </c:tx>
      <c:layout>
        <c:manualLayout>
          <c:xMode val="edge"/>
          <c:yMode val="edge"/>
          <c:x val="0.30027743027448667"/>
          <c:y val="5.3738317757009345E-2"/>
        </c:manualLayout>
      </c:layout>
      <c:overlay val="0"/>
      <c:spPr>
        <a:noFill/>
        <a:ln>
          <a:noFill/>
        </a:ln>
        <a:effectLst/>
      </c:spPr>
      <c:txPr>
        <a:bodyPr rot="0" spcFirstLastPara="1" vertOverflow="ellipsis" vert="horz" wrap="square" anchor="ctr" anchorCtr="1"/>
        <a:lstStyle/>
        <a:p>
          <a:pPr>
            <a:defRPr sz="1500"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0.19679330708661416"/>
          <c:y val="0.16230467751570635"/>
          <c:w val="0.7825856299212598"/>
          <c:h val="0.7133193458834064"/>
        </c:manualLayout>
      </c:layout>
      <c:barChart>
        <c:barDir val="bar"/>
        <c:grouping val="clustered"/>
        <c:varyColors val="0"/>
        <c:ser>
          <c:idx val="0"/>
          <c:order val="0"/>
          <c:tx>
            <c:strRef>
              <c:f>Sheet1!$B$1</c:f>
              <c:strCache>
                <c:ptCount val="1"/>
                <c:pt idx="0">
                  <c:v>Time Taken to Retrieve Next Expiring User</c:v>
                </c:pt>
              </c:strCache>
            </c:strRef>
          </c:tx>
          <c:spPr>
            <a:solidFill>
              <a:schemeClr val="tx2">
                <a:lumMod val="10000"/>
                <a:lumOff val="90000"/>
                <a:alpha val="75000"/>
              </a:schemeClr>
            </a:solidFill>
            <a:ln>
              <a:noFill/>
            </a:ln>
            <a:effectLst>
              <a:outerShdw blurRad="57150" dist="19050" dir="5400000" algn="ctr" rotWithShape="0">
                <a:srgbClr val="000000">
                  <a:alpha val="63000"/>
                </a:srgbClr>
              </a:outerShdw>
            </a:effectLst>
          </c:spPr>
          <c:invertIfNegative val="0"/>
          <c:cat>
            <c:strRef>
              <c:f>Sheet1!$A$2:$A$9</c:f>
              <c:strCache>
                <c:ptCount val="8"/>
                <c:pt idx="0">
                  <c:v>Min Heap</c:v>
                </c:pt>
                <c:pt idx="1">
                  <c:v>AVL Tree</c:v>
                </c:pt>
                <c:pt idx="2">
                  <c:v>Red-Black Tree</c:v>
                </c:pt>
                <c:pt idx="3">
                  <c:v>Binary Search Tree</c:v>
                </c:pt>
                <c:pt idx="4">
                  <c:v>Binary Tree</c:v>
                </c:pt>
                <c:pt idx="5">
                  <c:v>Doubly Linked Lists</c:v>
                </c:pt>
                <c:pt idx="6">
                  <c:v>Circular Linked Lists</c:v>
                </c:pt>
                <c:pt idx="7">
                  <c:v>Graph</c:v>
                </c:pt>
              </c:strCache>
            </c:strRef>
          </c:cat>
          <c:val>
            <c:numRef>
              <c:f>Sheet1!$B$2:$B$9</c:f>
              <c:numCache>
                <c:formatCode>General</c:formatCode>
                <c:ptCount val="8"/>
                <c:pt idx="0">
                  <c:v>1</c:v>
                </c:pt>
                <c:pt idx="1">
                  <c:v>3</c:v>
                </c:pt>
                <c:pt idx="2">
                  <c:v>3</c:v>
                </c:pt>
                <c:pt idx="3">
                  <c:v>4</c:v>
                </c:pt>
                <c:pt idx="4">
                  <c:v>5</c:v>
                </c:pt>
                <c:pt idx="5">
                  <c:v>5</c:v>
                </c:pt>
                <c:pt idx="6">
                  <c:v>5</c:v>
                </c:pt>
                <c:pt idx="7">
                  <c:v>7</c:v>
                </c:pt>
              </c:numCache>
            </c:numRef>
          </c:val>
          <c:extLst>
            <c:ext xmlns:c16="http://schemas.microsoft.com/office/drawing/2014/chart" uri="{C3380CC4-5D6E-409C-BE32-E72D297353CC}">
              <c16:uniqueId val="{00000000-E4D8-4BA2-9A8A-C88CD3D25A84}"/>
            </c:ext>
          </c:extLst>
        </c:ser>
        <c:dLbls>
          <c:showLegendKey val="0"/>
          <c:showVal val="0"/>
          <c:showCatName val="0"/>
          <c:showSerName val="0"/>
          <c:showPercent val="0"/>
          <c:showBubbleSize val="0"/>
        </c:dLbls>
        <c:gapWidth val="115"/>
        <c:overlap val="-20"/>
        <c:axId val="1711195472"/>
        <c:axId val="1711194992"/>
      </c:barChart>
      <c:catAx>
        <c:axId val="171119547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Arial Nova" panose="020B0504020202020204" pitchFamily="34" charset="0"/>
                <a:ea typeface="+mn-ea"/>
                <a:cs typeface="+mn-cs"/>
              </a:defRPr>
            </a:pPr>
            <a:endParaRPr lang="en-US"/>
          </a:p>
        </c:txPr>
        <c:crossAx val="1711194992"/>
        <c:crosses val="autoZero"/>
        <c:auto val="1"/>
        <c:lblAlgn val="ctr"/>
        <c:lblOffset val="100"/>
        <c:noMultiLvlLbl val="0"/>
      </c:catAx>
      <c:valAx>
        <c:axId val="1711194992"/>
        <c:scaling>
          <c:orientation val="minMax"/>
          <c:max val="7"/>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111954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996C1-6996-4005-8698-04EDA28418ED}"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A2F87-5D89-4432-95CE-B826187FCCCA}" type="slidenum">
              <a:rPr lang="en-US" smtClean="0"/>
              <a:t>‹#›</a:t>
            </a:fld>
            <a:endParaRPr lang="en-US"/>
          </a:p>
        </p:txBody>
      </p:sp>
    </p:spTree>
    <p:extLst>
      <p:ext uri="{BB962C8B-B14F-4D97-AF65-F5344CB8AC3E}">
        <p14:creationId xmlns:p14="http://schemas.microsoft.com/office/powerpoint/2010/main" val="24243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3DD2-FE98-F555-4376-B04F05882A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5D7D02-77D3-E593-BBDB-34BE8DB36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D0059-6837-FC0C-BCF0-A7AB02310A12}"/>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8F564D59-F235-787A-A52E-34158B2B4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F8C77-E469-071A-D647-9A116CE9C55F}"/>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39175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11DB-ADB9-048A-0181-800B647D8B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F9604-F863-32D3-EBF1-7AA76947FA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EB7C2A-041F-298E-9E53-F2EB4618358A}"/>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D91134C0-DAA0-3F18-5CF3-A2F9704AC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5E9DE-8B29-839F-449F-7878D2BBEFD8}"/>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888843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C224B-2B4E-9D91-3A8A-7FCFA29755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182C59-B851-864D-15E0-2A04ABD7A7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72C007-9834-1563-4604-7F84D5A58CBE}"/>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40E2890B-3E30-C80C-35CB-59A135673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2C62A-722C-35B0-60B0-16DDE8E511D7}"/>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216047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7CB4-958C-A0BD-6D6D-ABE923829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A9259-879C-1F47-1337-D8F5E5C01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AF5B1-103E-06E7-6308-70A659E2ABA1}"/>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2F7A4EB6-E260-7039-6063-F67007558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6D74C-C80B-5927-26FF-0EA53F2F8F2D}"/>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1565774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A8E0-CFAB-3CB0-DE80-B8A194900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85D0D5-F516-DFA8-7761-E7F1DC8D07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3C3707-08EC-964F-6992-1327A8307233}"/>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CC5F0D04-EFCF-B746-FCAE-A4B305062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4BB6A-E494-E1CD-DE5B-79AC912D40A0}"/>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89354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7295-EF1B-905C-DE93-EF53A6D22C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66A49-14ED-0907-8566-3AB740D7ED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54B1C2-F382-9AA6-7515-3F31F8A98D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42E801-7EE4-CDE4-F0E9-3BF3CA478BB2}"/>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6" name="Footer Placeholder 5">
            <a:extLst>
              <a:ext uri="{FF2B5EF4-FFF2-40B4-BE49-F238E27FC236}">
                <a16:creationId xmlns:a16="http://schemas.microsoft.com/office/drawing/2014/main" id="{29826AFB-EC8F-A69D-53EE-D6B5BB9EA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7A79E-EEFA-7BF4-3F4D-D396FE2EED27}"/>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234547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3B94-4E04-8E5F-6284-463E558BD8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1AFD2A-8F54-F713-BC86-DA3263D298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C37C21-E185-A28C-9F29-5B4F8130D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E24A16-D755-878F-6B69-7310BEA4CB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03FB7-EDD3-CEDB-0882-DB5EEC03B9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0415EA-5F1E-AA4F-78CC-087C3DB86022}"/>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8" name="Footer Placeholder 7">
            <a:extLst>
              <a:ext uri="{FF2B5EF4-FFF2-40B4-BE49-F238E27FC236}">
                <a16:creationId xmlns:a16="http://schemas.microsoft.com/office/drawing/2014/main" id="{58188238-031E-CC1B-54EA-F09FA98F1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5BC34-FA02-0868-EBCB-C520CDA62438}"/>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365899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C9EB6-ABE9-F25F-D2B1-03B721F136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9338D7-4E1E-4539-AACA-42F2412B05BF}"/>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4" name="Footer Placeholder 3">
            <a:extLst>
              <a:ext uri="{FF2B5EF4-FFF2-40B4-BE49-F238E27FC236}">
                <a16:creationId xmlns:a16="http://schemas.microsoft.com/office/drawing/2014/main" id="{40D361D9-1ECE-8AF5-A0D8-374C75ED3B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2B6BEF-7317-B10B-E405-EF9701C097EF}"/>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371996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67AAF8-00D5-B770-483B-DEB6BBF7A420}"/>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3" name="Footer Placeholder 2">
            <a:extLst>
              <a:ext uri="{FF2B5EF4-FFF2-40B4-BE49-F238E27FC236}">
                <a16:creationId xmlns:a16="http://schemas.microsoft.com/office/drawing/2014/main" id="{ED779025-7D89-7A9A-9415-F5E129DEE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017945-7C66-5EDF-2868-754C54A58EE2}"/>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384686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0630-00FA-0305-F398-1D76B6100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C10838-F456-1693-6F04-DAEB2F3FFF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B0B846-1F24-692E-706D-5D49829EA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F281AC-E104-64A8-2109-853B405D79D0}"/>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6" name="Footer Placeholder 5">
            <a:extLst>
              <a:ext uri="{FF2B5EF4-FFF2-40B4-BE49-F238E27FC236}">
                <a16:creationId xmlns:a16="http://schemas.microsoft.com/office/drawing/2014/main" id="{CF79A2F6-CED2-0D50-BA94-0CCF28F0CF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DEB86D-20D0-B2AF-E53F-B4035EBA7087}"/>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328119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0ED1-D2CF-B343-E01C-932448C53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5644A9-6E5C-1ECF-EAB2-0C098566B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E1D564-F5AD-7B37-C13A-32AB9079CD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3EF4E-0868-3A13-2B56-28B78B221546}"/>
              </a:ext>
            </a:extLst>
          </p:cNvPr>
          <p:cNvSpPr>
            <a:spLocks noGrp="1"/>
          </p:cNvSpPr>
          <p:nvPr>
            <p:ph type="dt" sz="half" idx="10"/>
          </p:nvPr>
        </p:nvSpPr>
        <p:spPr/>
        <p:txBody>
          <a:bodyPr/>
          <a:lstStyle/>
          <a:p>
            <a:fld id="{6352AF80-4402-4902-8BEF-16CC7FDF8672}" type="datetimeFigureOut">
              <a:rPr lang="en-US" smtClean="0"/>
              <a:t>2/15/2026</a:t>
            </a:fld>
            <a:endParaRPr lang="en-US"/>
          </a:p>
        </p:txBody>
      </p:sp>
      <p:sp>
        <p:nvSpPr>
          <p:cNvPr id="6" name="Footer Placeholder 5">
            <a:extLst>
              <a:ext uri="{FF2B5EF4-FFF2-40B4-BE49-F238E27FC236}">
                <a16:creationId xmlns:a16="http://schemas.microsoft.com/office/drawing/2014/main" id="{A70390B3-58DE-DDB6-2D6A-5EC2C9021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2534E-DCBC-0BD8-262B-5AFE7A6F19E0}"/>
              </a:ext>
            </a:extLst>
          </p:cNvPr>
          <p:cNvSpPr>
            <a:spLocks noGrp="1"/>
          </p:cNvSpPr>
          <p:nvPr>
            <p:ph type="sldNum" sz="quarter" idx="12"/>
          </p:nvPr>
        </p:nvSpPr>
        <p:spPr/>
        <p:txBody>
          <a:bodyPr/>
          <a:lstStyle/>
          <a:p>
            <a:fld id="{89EFBF89-5768-40D4-97E9-297229D57EBD}" type="slidenum">
              <a:rPr lang="en-US" smtClean="0"/>
              <a:t>‹#›</a:t>
            </a:fld>
            <a:endParaRPr lang="en-US"/>
          </a:p>
        </p:txBody>
      </p:sp>
    </p:spTree>
    <p:extLst>
      <p:ext uri="{BB962C8B-B14F-4D97-AF65-F5344CB8AC3E}">
        <p14:creationId xmlns:p14="http://schemas.microsoft.com/office/powerpoint/2010/main" val="272570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A502A0-D510-7A0C-8623-DD6F3EDBAE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73397F-CDDF-B78B-996A-56D650FF2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04577-8E9C-7306-6394-4A9D0573C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52AF80-4402-4902-8BEF-16CC7FDF8672}" type="datetimeFigureOut">
              <a:rPr lang="en-US" smtClean="0"/>
              <a:t>2/15/2026</a:t>
            </a:fld>
            <a:endParaRPr lang="en-US"/>
          </a:p>
        </p:txBody>
      </p:sp>
      <p:sp>
        <p:nvSpPr>
          <p:cNvPr id="5" name="Footer Placeholder 4">
            <a:extLst>
              <a:ext uri="{FF2B5EF4-FFF2-40B4-BE49-F238E27FC236}">
                <a16:creationId xmlns:a16="http://schemas.microsoft.com/office/drawing/2014/main" id="{D084265F-A8E9-CB15-1B87-044D5B33B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D99949-DD32-891D-B3B2-79587107F4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EFBF89-5768-40D4-97E9-297229D57EBD}" type="slidenum">
              <a:rPr lang="en-US" smtClean="0"/>
              <a:t>‹#›</a:t>
            </a:fld>
            <a:endParaRPr lang="en-US"/>
          </a:p>
        </p:txBody>
      </p:sp>
    </p:spTree>
    <p:extLst>
      <p:ext uri="{BB962C8B-B14F-4D97-AF65-F5344CB8AC3E}">
        <p14:creationId xmlns:p14="http://schemas.microsoft.com/office/powerpoint/2010/main" val="2873707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21.png"/><Relationship Id="rId21" Type="http://schemas.openxmlformats.org/officeDocument/2006/relationships/image" Target="../media/image35.png"/><Relationship Id="rId7" Type="http://schemas.openxmlformats.org/officeDocument/2006/relationships/image" Target="../media/image23.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image" Target="../media/image3.png"/><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9.png"/><Relationship Id="rId10" Type="http://schemas.microsoft.com/office/2007/relationships/hdphoto" Target="../media/hdphoto7.wdp"/><Relationship Id="rId19" Type="http://schemas.openxmlformats.org/officeDocument/2006/relationships/image" Target="../media/image33.png"/><Relationship Id="rId4" Type="http://schemas.microsoft.com/office/2007/relationships/hdphoto" Target="../media/hdphoto4.wdp"/><Relationship Id="rId9" Type="http://schemas.openxmlformats.org/officeDocument/2006/relationships/image" Target="../media/image24.png"/><Relationship Id="rId14" Type="http://schemas.openxmlformats.org/officeDocument/2006/relationships/image" Target="../media/image28.svg"/><Relationship Id="rId22"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a diagram and numbers&#10;&#10;AI-generated content may be incorrect.">
            <a:extLst>
              <a:ext uri="{FF2B5EF4-FFF2-40B4-BE49-F238E27FC236}">
                <a16:creationId xmlns:a16="http://schemas.microsoft.com/office/drawing/2014/main" id="{89819CEE-61F9-B3E7-E9E8-227815902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1" name="Freeform: Shape 50">
            <a:extLst>
              <a:ext uri="{FF2B5EF4-FFF2-40B4-BE49-F238E27FC236}">
                <a16:creationId xmlns:a16="http://schemas.microsoft.com/office/drawing/2014/main" id="{E610CE2B-32D9-7449-190C-4019F4F26170}"/>
              </a:ext>
            </a:extLst>
          </p:cNvPr>
          <p:cNvSpPr/>
          <p:nvPr/>
        </p:nvSpPr>
        <p:spPr>
          <a:xfrm>
            <a:off x="3" y="2"/>
            <a:ext cx="12191996" cy="6857998"/>
          </a:xfrm>
          <a:custGeom>
            <a:avLst/>
            <a:gdLst>
              <a:gd name="connsiteX0" fmla="*/ 3318415 w 12191996"/>
              <a:gd name="connsiteY0" fmla="*/ 4802454 h 6857998"/>
              <a:gd name="connsiteX1" fmla="*/ 2903032 w 12191996"/>
              <a:gd name="connsiteY1" fmla="*/ 5633220 h 6857998"/>
              <a:gd name="connsiteX2" fmla="*/ 3318415 w 12191996"/>
              <a:gd name="connsiteY2" fmla="*/ 6463986 h 6857998"/>
              <a:gd name="connsiteX3" fmla="*/ 4472565 w 12191996"/>
              <a:gd name="connsiteY3" fmla="*/ 6463986 h 6857998"/>
              <a:gd name="connsiteX4" fmla="*/ 4887948 w 12191996"/>
              <a:gd name="connsiteY4" fmla="*/ 5633220 h 6857998"/>
              <a:gd name="connsiteX5" fmla="*/ 4472565 w 12191996"/>
              <a:gd name="connsiteY5" fmla="*/ 4802454 h 6857998"/>
              <a:gd name="connsiteX6" fmla="*/ 1604846 w 12191996"/>
              <a:gd name="connsiteY6" fmla="*/ 3928942 h 6857998"/>
              <a:gd name="connsiteX7" fmla="*/ 1189463 w 12191996"/>
              <a:gd name="connsiteY7" fmla="*/ 4759708 h 6857998"/>
              <a:gd name="connsiteX8" fmla="*/ 1604846 w 12191996"/>
              <a:gd name="connsiteY8" fmla="*/ 5590474 h 6857998"/>
              <a:gd name="connsiteX9" fmla="*/ 2758997 w 12191996"/>
              <a:gd name="connsiteY9" fmla="*/ 5590474 h 6857998"/>
              <a:gd name="connsiteX10" fmla="*/ 3174380 w 12191996"/>
              <a:gd name="connsiteY10" fmla="*/ 4759708 h 6857998"/>
              <a:gd name="connsiteX11" fmla="*/ 2758997 w 12191996"/>
              <a:gd name="connsiteY11" fmla="*/ 3928942 h 6857998"/>
              <a:gd name="connsiteX12" fmla="*/ 5037558 w 12191996"/>
              <a:gd name="connsiteY12" fmla="*/ 3928939 h 6857998"/>
              <a:gd name="connsiteX13" fmla="*/ 4622174 w 12191996"/>
              <a:gd name="connsiteY13" fmla="*/ 4759705 h 6857998"/>
              <a:gd name="connsiteX14" fmla="*/ 5037558 w 12191996"/>
              <a:gd name="connsiteY14" fmla="*/ 5590471 h 6857998"/>
              <a:gd name="connsiteX15" fmla="*/ 6191708 w 12191996"/>
              <a:gd name="connsiteY15" fmla="*/ 5590471 h 6857998"/>
              <a:gd name="connsiteX16" fmla="*/ 6607091 w 12191996"/>
              <a:gd name="connsiteY16" fmla="*/ 4759705 h 6857998"/>
              <a:gd name="connsiteX17" fmla="*/ 6191708 w 12191996"/>
              <a:gd name="connsiteY17" fmla="*/ 3928939 h 6857998"/>
              <a:gd name="connsiteX18" fmla="*/ 3318415 w 12191996"/>
              <a:gd name="connsiteY18" fmla="*/ 3055430 h 6857998"/>
              <a:gd name="connsiteX19" fmla="*/ 2903031 w 12191996"/>
              <a:gd name="connsiteY19" fmla="*/ 3886195 h 6857998"/>
              <a:gd name="connsiteX20" fmla="*/ 3318415 w 12191996"/>
              <a:gd name="connsiteY20" fmla="*/ 4716961 h 6857998"/>
              <a:gd name="connsiteX21" fmla="*/ 4472565 w 12191996"/>
              <a:gd name="connsiteY21" fmla="*/ 4716961 h 6857998"/>
              <a:gd name="connsiteX22" fmla="*/ 4887948 w 12191996"/>
              <a:gd name="connsiteY22" fmla="*/ 3886195 h 6857998"/>
              <a:gd name="connsiteX23" fmla="*/ 4472565 w 12191996"/>
              <a:gd name="connsiteY23" fmla="*/ 3055430 h 6857998"/>
              <a:gd name="connsiteX24" fmla="*/ 1604845 w 12191996"/>
              <a:gd name="connsiteY24" fmla="*/ 2181918 h 6857998"/>
              <a:gd name="connsiteX25" fmla="*/ 1189462 w 12191996"/>
              <a:gd name="connsiteY25" fmla="*/ 3012684 h 6857998"/>
              <a:gd name="connsiteX26" fmla="*/ 1604845 w 12191996"/>
              <a:gd name="connsiteY26" fmla="*/ 3843449 h 6857998"/>
              <a:gd name="connsiteX27" fmla="*/ 2758996 w 12191996"/>
              <a:gd name="connsiteY27" fmla="*/ 3843449 h 6857998"/>
              <a:gd name="connsiteX28" fmla="*/ 3174379 w 12191996"/>
              <a:gd name="connsiteY28" fmla="*/ 3012684 h 6857998"/>
              <a:gd name="connsiteX29" fmla="*/ 2758996 w 12191996"/>
              <a:gd name="connsiteY29" fmla="*/ 2181918 h 6857998"/>
              <a:gd name="connsiteX30" fmla="*/ 5037558 w 12191996"/>
              <a:gd name="connsiteY30" fmla="*/ 2181914 h 6857998"/>
              <a:gd name="connsiteX31" fmla="*/ 4622175 w 12191996"/>
              <a:gd name="connsiteY31" fmla="*/ 3012681 h 6857998"/>
              <a:gd name="connsiteX32" fmla="*/ 5037558 w 12191996"/>
              <a:gd name="connsiteY32" fmla="*/ 3843446 h 6857998"/>
              <a:gd name="connsiteX33" fmla="*/ 6191709 w 12191996"/>
              <a:gd name="connsiteY33" fmla="*/ 3843446 h 6857998"/>
              <a:gd name="connsiteX34" fmla="*/ 6607092 w 12191996"/>
              <a:gd name="connsiteY34" fmla="*/ 3012681 h 6857998"/>
              <a:gd name="connsiteX35" fmla="*/ 6191709 w 12191996"/>
              <a:gd name="connsiteY35" fmla="*/ 2181914 h 6857998"/>
              <a:gd name="connsiteX36" fmla="*/ 3318416 w 12191996"/>
              <a:gd name="connsiteY36" fmla="*/ 1308405 h 6857998"/>
              <a:gd name="connsiteX37" fmla="*/ 2903032 w 12191996"/>
              <a:gd name="connsiteY37" fmla="*/ 2139171 h 6857998"/>
              <a:gd name="connsiteX38" fmla="*/ 3318416 w 12191996"/>
              <a:gd name="connsiteY38" fmla="*/ 2969936 h 6857998"/>
              <a:gd name="connsiteX39" fmla="*/ 4472566 w 12191996"/>
              <a:gd name="connsiteY39" fmla="*/ 2969936 h 6857998"/>
              <a:gd name="connsiteX40" fmla="*/ 4887948 w 12191996"/>
              <a:gd name="connsiteY40" fmla="*/ 2139171 h 6857998"/>
              <a:gd name="connsiteX41" fmla="*/ 4472566 w 12191996"/>
              <a:gd name="connsiteY41" fmla="*/ 1308405 h 6857998"/>
              <a:gd name="connsiteX42" fmla="*/ 1604846 w 12191996"/>
              <a:gd name="connsiteY42" fmla="*/ 434893 h 6857998"/>
              <a:gd name="connsiteX43" fmla="*/ 1189463 w 12191996"/>
              <a:gd name="connsiteY43" fmla="*/ 1265660 h 6857998"/>
              <a:gd name="connsiteX44" fmla="*/ 1604846 w 12191996"/>
              <a:gd name="connsiteY44" fmla="*/ 2096425 h 6857998"/>
              <a:gd name="connsiteX45" fmla="*/ 2758998 w 12191996"/>
              <a:gd name="connsiteY45" fmla="*/ 2096425 h 6857998"/>
              <a:gd name="connsiteX46" fmla="*/ 3174380 w 12191996"/>
              <a:gd name="connsiteY46" fmla="*/ 1265660 h 6857998"/>
              <a:gd name="connsiteX47" fmla="*/ 2758998 w 12191996"/>
              <a:gd name="connsiteY47" fmla="*/ 434893 h 6857998"/>
              <a:gd name="connsiteX48" fmla="*/ 1285177 w 12191996"/>
              <a:gd name="connsiteY48" fmla="*/ 0 h 6857998"/>
              <a:gd name="connsiteX49" fmla="*/ 12191996 w 12191996"/>
              <a:gd name="connsiteY49" fmla="*/ 0 h 6857998"/>
              <a:gd name="connsiteX50" fmla="*/ 12191996 w 12191996"/>
              <a:gd name="connsiteY50" fmla="*/ 6857998 h 6857998"/>
              <a:gd name="connsiteX51" fmla="*/ 6431458 w 12191996"/>
              <a:gd name="connsiteY51" fmla="*/ 6857998 h 6857998"/>
              <a:gd name="connsiteX52" fmla="*/ 6607092 w 12191996"/>
              <a:gd name="connsiteY52" fmla="*/ 6506730 h 6857998"/>
              <a:gd name="connsiteX53" fmla="*/ 6191709 w 12191996"/>
              <a:gd name="connsiteY53" fmla="*/ 5675964 h 6857998"/>
              <a:gd name="connsiteX54" fmla="*/ 5037558 w 12191996"/>
              <a:gd name="connsiteY54" fmla="*/ 5675964 h 6857998"/>
              <a:gd name="connsiteX55" fmla="*/ 4622175 w 12191996"/>
              <a:gd name="connsiteY55" fmla="*/ 6506730 h 6857998"/>
              <a:gd name="connsiteX56" fmla="*/ 4797809 w 12191996"/>
              <a:gd name="connsiteY56" fmla="*/ 6857998 h 6857998"/>
              <a:gd name="connsiteX57" fmla="*/ 4626824 w 12191996"/>
              <a:gd name="connsiteY57" fmla="*/ 6857998 h 6857998"/>
              <a:gd name="connsiteX58" fmla="*/ 4472565 w 12191996"/>
              <a:gd name="connsiteY58" fmla="*/ 6549479 h 6857998"/>
              <a:gd name="connsiteX59" fmla="*/ 3318414 w 12191996"/>
              <a:gd name="connsiteY59" fmla="*/ 6549479 h 6857998"/>
              <a:gd name="connsiteX60" fmla="*/ 3164154 w 12191996"/>
              <a:gd name="connsiteY60" fmla="*/ 6857998 h 6857998"/>
              <a:gd name="connsiteX61" fmla="*/ 2998746 w 12191996"/>
              <a:gd name="connsiteY61" fmla="*/ 6857998 h 6857998"/>
              <a:gd name="connsiteX62" fmla="*/ 3174379 w 12191996"/>
              <a:gd name="connsiteY62" fmla="*/ 6506733 h 6857998"/>
              <a:gd name="connsiteX63" fmla="*/ 2758996 w 12191996"/>
              <a:gd name="connsiteY63" fmla="*/ 5675967 h 6857998"/>
              <a:gd name="connsiteX64" fmla="*/ 1604844 w 12191996"/>
              <a:gd name="connsiteY64" fmla="*/ 5675967 h 6857998"/>
              <a:gd name="connsiteX65" fmla="*/ 1189462 w 12191996"/>
              <a:gd name="connsiteY65" fmla="*/ 6506733 h 6857998"/>
              <a:gd name="connsiteX66" fmla="*/ 1365094 w 12191996"/>
              <a:gd name="connsiteY66" fmla="*/ 6857998 h 6857998"/>
              <a:gd name="connsiteX67" fmla="*/ 1220126 w 12191996"/>
              <a:gd name="connsiteY67" fmla="*/ 6857998 h 6857998"/>
              <a:gd name="connsiteX68" fmla="*/ 1045425 w 12191996"/>
              <a:gd name="connsiteY68" fmla="*/ 6508597 h 6857998"/>
              <a:gd name="connsiteX69" fmla="*/ 0 w 12191996"/>
              <a:gd name="connsiteY69" fmla="*/ 6508597 h 6857998"/>
              <a:gd name="connsiteX70" fmla="*/ 0 w 12191996"/>
              <a:gd name="connsiteY70" fmla="*/ 6423104 h 6857998"/>
              <a:gd name="connsiteX71" fmla="*/ 1045425 w 12191996"/>
              <a:gd name="connsiteY71" fmla="*/ 6423104 h 6857998"/>
              <a:gd name="connsiteX72" fmla="*/ 1460809 w 12191996"/>
              <a:gd name="connsiteY72" fmla="*/ 5592338 h 6857998"/>
              <a:gd name="connsiteX73" fmla="*/ 1045425 w 12191996"/>
              <a:gd name="connsiteY73" fmla="*/ 4761572 h 6857998"/>
              <a:gd name="connsiteX74" fmla="*/ 0 w 12191996"/>
              <a:gd name="connsiteY74" fmla="*/ 4761572 h 6857998"/>
              <a:gd name="connsiteX75" fmla="*/ 0 w 12191996"/>
              <a:gd name="connsiteY75" fmla="*/ 4676079 h 6857998"/>
              <a:gd name="connsiteX76" fmla="*/ 1045427 w 12191996"/>
              <a:gd name="connsiteY76" fmla="*/ 4676079 h 6857998"/>
              <a:gd name="connsiteX77" fmla="*/ 1460810 w 12191996"/>
              <a:gd name="connsiteY77" fmla="*/ 3845314 h 6857998"/>
              <a:gd name="connsiteX78" fmla="*/ 1045427 w 12191996"/>
              <a:gd name="connsiteY78" fmla="*/ 3014548 h 6857998"/>
              <a:gd name="connsiteX79" fmla="*/ 0 w 12191996"/>
              <a:gd name="connsiteY79" fmla="*/ 3014548 h 6857998"/>
              <a:gd name="connsiteX80" fmla="*/ 0 w 12191996"/>
              <a:gd name="connsiteY80" fmla="*/ 2929055 h 6857998"/>
              <a:gd name="connsiteX81" fmla="*/ 1045426 w 12191996"/>
              <a:gd name="connsiteY81" fmla="*/ 2929055 h 6857998"/>
              <a:gd name="connsiteX82" fmla="*/ 1460809 w 12191996"/>
              <a:gd name="connsiteY82" fmla="*/ 2098289 h 6857998"/>
              <a:gd name="connsiteX83" fmla="*/ 1045426 w 12191996"/>
              <a:gd name="connsiteY83" fmla="*/ 1267524 h 6857998"/>
              <a:gd name="connsiteX84" fmla="*/ 0 w 12191996"/>
              <a:gd name="connsiteY84" fmla="*/ 1267524 h 6857998"/>
              <a:gd name="connsiteX85" fmla="*/ 0 w 12191996"/>
              <a:gd name="connsiteY85" fmla="*/ 1182031 h 6857998"/>
              <a:gd name="connsiteX86" fmla="*/ 1045427 w 12191996"/>
              <a:gd name="connsiteY86" fmla="*/ 1182031 h 6857998"/>
              <a:gd name="connsiteX87" fmla="*/ 1460810 w 12191996"/>
              <a:gd name="connsiteY87" fmla="*/ 35126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191996" h="6857998">
                <a:moveTo>
                  <a:pt x="3318415" y="4802454"/>
                </a:moveTo>
                <a:lnTo>
                  <a:pt x="2903032" y="5633220"/>
                </a:lnTo>
                <a:lnTo>
                  <a:pt x="3318415" y="6463986"/>
                </a:lnTo>
                <a:lnTo>
                  <a:pt x="4472565" y="6463986"/>
                </a:lnTo>
                <a:lnTo>
                  <a:pt x="4887948" y="5633220"/>
                </a:lnTo>
                <a:lnTo>
                  <a:pt x="4472565" y="4802454"/>
                </a:lnTo>
                <a:close/>
                <a:moveTo>
                  <a:pt x="1604846" y="3928942"/>
                </a:moveTo>
                <a:lnTo>
                  <a:pt x="1189463" y="4759708"/>
                </a:lnTo>
                <a:lnTo>
                  <a:pt x="1604846" y="5590474"/>
                </a:lnTo>
                <a:lnTo>
                  <a:pt x="2758997" y="5590474"/>
                </a:lnTo>
                <a:lnTo>
                  <a:pt x="3174380" y="4759708"/>
                </a:lnTo>
                <a:lnTo>
                  <a:pt x="2758997" y="3928942"/>
                </a:lnTo>
                <a:close/>
                <a:moveTo>
                  <a:pt x="5037558" y="3928939"/>
                </a:moveTo>
                <a:lnTo>
                  <a:pt x="4622174" y="4759705"/>
                </a:lnTo>
                <a:lnTo>
                  <a:pt x="5037558" y="5590471"/>
                </a:lnTo>
                <a:lnTo>
                  <a:pt x="6191708" y="5590471"/>
                </a:lnTo>
                <a:lnTo>
                  <a:pt x="6607091" y="4759705"/>
                </a:lnTo>
                <a:lnTo>
                  <a:pt x="6191708" y="3928939"/>
                </a:lnTo>
                <a:close/>
                <a:moveTo>
                  <a:pt x="3318415" y="3055430"/>
                </a:moveTo>
                <a:lnTo>
                  <a:pt x="2903031" y="3886195"/>
                </a:lnTo>
                <a:lnTo>
                  <a:pt x="3318415" y="4716961"/>
                </a:lnTo>
                <a:lnTo>
                  <a:pt x="4472565" y="4716961"/>
                </a:lnTo>
                <a:lnTo>
                  <a:pt x="4887948" y="3886195"/>
                </a:lnTo>
                <a:lnTo>
                  <a:pt x="4472565" y="3055430"/>
                </a:lnTo>
                <a:close/>
                <a:moveTo>
                  <a:pt x="1604845" y="2181918"/>
                </a:moveTo>
                <a:lnTo>
                  <a:pt x="1189462" y="3012684"/>
                </a:lnTo>
                <a:lnTo>
                  <a:pt x="1604845" y="3843449"/>
                </a:lnTo>
                <a:lnTo>
                  <a:pt x="2758996" y="3843449"/>
                </a:lnTo>
                <a:lnTo>
                  <a:pt x="3174379" y="3012684"/>
                </a:lnTo>
                <a:lnTo>
                  <a:pt x="2758996" y="2181918"/>
                </a:lnTo>
                <a:close/>
                <a:moveTo>
                  <a:pt x="5037558" y="2181914"/>
                </a:moveTo>
                <a:lnTo>
                  <a:pt x="4622175" y="3012681"/>
                </a:lnTo>
                <a:lnTo>
                  <a:pt x="5037558" y="3843446"/>
                </a:lnTo>
                <a:lnTo>
                  <a:pt x="6191709" y="3843446"/>
                </a:lnTo>
                <a:lnTo>
                  <a:pt x="6607092" y="3012681"/>
                </a:lnTo>
                <a:lnTo>
                  <a:pt x="6191709" y="2181914"/>
                </a:lnTo>
                <a:close/>
                <a:moveTo>
                  <a:pt x="3318416" y="1308405"/>
                </a:moveTo>
                <a:lnTo>
                  <a:pt x="2903032" y="2139171"/>
                </a:lnTo>
                <a:lnTo>
                  <a:pt x="3318416" y="2969936"/>
                </a:lnTo>
                <a:lnTo>
                  <a:pt x="4472566" y="2969936"/>
                </a:lnTo>
                <a:lnTo>
                  <a:pt x="4887948" y="2139171"/>
                </a:lnTo>
                <a:lnTo>
                  <a:pt x="4472566" y="1308405"/>
                </a:lnTo>
                <a:close/>
                <a:moveTo>
                  <a:pt x="1604846" y="434893"/>
                </a:moveTo>
                <a:lnTo>
                  <a:pt x="1189463" y="1265660"/>
                </a:lnTo>
                <a:lnTo>
                  <a:pt x="1604846" y="2096425"/>
                </a:lnTo>
                <a:lnTo>
                  <a:pt x="2758998" y="2096425"/>
                </a:lnTo>
                <a:lnTo>
                  <a:pt x="3174380" y="1265660"/>
                </a:lnTo>
                <a:lnTo>
                  <a:pt x="2758998" y="434893"/>
                </a:lnTo>
                <a:close/>
                <a:moveTo>
                  <a:pt x="1285177" y="0"/>
                </a:moveTo>
                <a:lnTo>
                  <a:pt x="12191996" y="0"/>
                </a:lnTo>
                <a:lnTo>
                  <a:pt x="12191996" y="6857998"/>
                </a:lnTo>
                <a:lnTo>
                  <a:pt x="6431458" y="6857998"/>
                </a:lnTo>
                <a:lnTo>
                  <a:pt x="6607092" y="6506730"/>
                </a:lnTo>
                <a:lnTo>
                  <a:pt x="6191709" y="5675964"/>
                </a:lnTo>
                <a:lnTo>
                  <a:pt x="5037558" y="5675964"/>
                </a:lnTo>
                <a:lnTo>
                  <a:pt x="4622175" y="6506730"/>
                </a:lnTo>
                <a:lnTo>
                  <a:pt x="4797809" y="6857998"/>
                </a:lnTo>
                <a:lnTo>
                  <a:pt x="4626824" y="6857998"/>
                </a:lnTo>
                <a:lnTo>
                  <a:pt x="4472565" y="6549479"/>
                </a:lnTo>
                <a:lnTo>
                  <a:pt x="3318414" y="6549479"/>
                </a:lnTo>
                <a:lnTo>
                  <a:pt x="3164154" y="6857998"/>
                </a:lnTo>
                <a:lnTo>
                  <a:pt x="2998746" y="6857998"/>
                </a:lnTo>
                <a:lnTo>
                  <a:pt x="3174379" y="6506733"/>
                </a:lnTo>
                <a:lnTo>
                  <a:pt x="2758996" y="5675967"/>
                </a:lnTo>
                <a:lnTo>
                  <a:pt x="1604844" y="5675967"/>
                </a:lnTo>
                <a:lnTo>
                  <a:pt x="1189462" y="6506733"/>
                </a:lnTo>
                <a:lnTo>
                  <a:pt x="1365094" y="6857998"/>
                </a:lnTo>
                <a:lnTo>
                  <a:pt x="1220126" y="6857998"/>
                </a:lnTo>
                <a:lnTo>
                  <a:pt x="1045425" y="6508597"/>
                </a:lnTo>
                <a:lnTo>
                  <a:pt x="0" y="6508597"/>
                </a:lnTo>
                <a:lnTo>
                  <a:pt x="0" y="6423104"/>
                </a:lnTo>
                <a:lnTo>
                  <a:pt x="1045425" y="6423104"/>
                </a:lnTo>
                <a:lnTo>
                  <a:pt x="1460809" y="5592338"/>
                </a:lnTo>
                <a:lnTo>
                  <a:pt x="1045425" y="4761572"/>
                </a:lnTo>
                <a:lnTo>
                  <a:pt x="0" y="4761572"/>
                </a:lnTo>
                <a:lnTo>
                  <a:pt x="0" y="4676079"/>
                </a:lnTo>
                <a:lnTo>
                  <a:pt x="1045427" y="4676079"/>
                </a:lnTo>
                <a:lnTo>
                  <a:pt x="1460810" y="3845314"/>
                </a:lnTo>
                <a:lnTo>
                  <a:pt x="1045427" y="3014548"/>
                </a:lnTo>
                <a:lnTo>
                  <a:pt x="0" y="3014548"/>
                </a:lnTo>
                <a:lnTo>
                  <a:pt x="0" y="2929055"/>
                </a:lnTo>
                <a:lnTo>
                  <a:pt x="1045426" y="2929055"/>
                </a:lnTo>
                <a:lnTo>
                  <a:pt x="1460809" y="2098289"/>
                </a:lnTo>
                <a:lnTo>
                  <a:pt x="1045426" y="1267524"/>
                </a:lnTo>
                <a:lnTo>
                  <a:pt x="0" y="1267524"/>
                </a:lnTo>
                <a:lnTo>
                  <a:pt x="0" y="1182031"/>
                </a:lnTo>
                <a:lnTo>
                  <a:pt x="1045427" y="1182031"/>
                </a:lnTo>
                <a:lnTo>
                  <a:pt x="1460810" y="351265"/>
                </a:lnTo>
                <a:close/>
              </a:path>
            </a:pathLst>
          </a:custGeom>
          <a:solidFill>
            <a:schemeClr val="tx2">
              <a:lumMod val="10000"/>
              <a:lumOff val="9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TextBox 51">
            <a:extLst>
              <a:ext uri="{FF2B5EF4-FFF2-40B4-BE49-F238E27FC236}">
                <a16:creationId xmlns:a16="http://schemas.microsoft.com/office/drawing/2014/main" id="{6B65050E-8BC1-0394-45D7-2E04620FC675}"/>
              </a:ext>
            </a:extLst>
          </p:cNvPr>
          <p:cNvSpPr txBox="1"/>
          <p:nvPr/>
        </p:nvSpPr>
        <p:spPr>
          <a:xfrm>
            <a:off x="5348963" y="803213"/>
            <a:ext cx="6214943"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gency FB" panose="020B0503020202020204" pitchFamily="34" charset="0"/>
              </a:rPr>
              <a:t> Right Access, Right Time: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effectLst/>
                <a:uLnTx/>
                <a:uFillTx/>
                <a:latin typeface="Agency FB" panose="020B0503020202020204" pitchFamily="34" charset="0"/>
              </a:rPr>
              <a:t>           Intelligent Extranet                   Control</a:t>
            </a:r>
          </a:p>
        </p:txBody>
      </p:sp>
      <p:sp>
        <p:nvSpPr>
          <p:cNvPr id="54" name="TextBox 53">
            <a:extLst>
              <a:ext uri="{FF2B5EF4-FFF2-40B4-BE49-F238E27FC236}">
                <a16:creationId xmlns:a16="http://schemas.microsoft.com/office/drawing/2014/main" id="{ED161A2A-B023-855A-FC1E-7364C914B61B}"/>
              </a:ext>
            </a:extLst>
          </p:cNvPr>
          <p:cNvSpPr txBox="1"/>
          <p:nvPr/>
        </p:nvSpPr>
        <p:spPr>
          <a:xfrm>
            <a:off x="6255929" y="4071430"/>
            <a:ext cx="530797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Display" panose="02110004020202020204"/>
                <a:ea typeface="+mn-ea"/>
                <a:cs typeface="+mn-cs"/>
              </a:rPr>
              <a:t>A data – structure driven solution for secure  temporary access</a:t>
            </a:r>
          </a:p>
        </p:txBody>
      </p:sp>
    </p:spTree>
    <p:extLst>
      <p:ext uri="{BB962C8B-B14F-4D97-AF65-F5344CB8AC3E}">
        <p14:creationId xmlns:p14="http://schemas.microsoft.com/office/powerpoint/2010/main" val="2320538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5" name="Picture 4" descr="A blue background with dots and lines&#10;&#10;AI-generated content may be incorrect.">
            <a:extLst>
              <a:ext uri="{FF2B5EF4-FFF2-40B4-BE49-F238E27FC236}">
                <a16:creationId xmlns:a16="http://schemas.microsoft.com/office/drawing/2014/main" id="{E04E1439-B119-AFAE-A0B3-08E613AFE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3" name="Freeform: Shape 72">
            <a:extLst>
              <a:ext uri="{FF2B5EF4-FFF2-40B4-BE49-F238E27FC236}">
                <a16:creationId xmlns:a16="http://schemas.microsoft.com/office/drawing/2014/main" id="{3EFA517A-0CF0-A9D9-F52F-2335B25384B6}"/>
              </a:ext>
            </a:extLst>
          </p:cNvPr>
          <p:cNvSpPr/>
          <p:nvPr/>
        </p:nvSpPr>
        <p:spPr>
          <a:xfrm>
            <a:off x="0" y="0"/>
            <a:ext cx="12191999" cy="6858000"/>
          </a:xfrm>
          <a:custGeom>
            <a:avLst/>
            <a:gdLst/>
            <a:ahLst/>
            <a:cxnLst/>
            <a:rect l="l" t="t" r="r" b="b"/>
            <a:pathLst>
              <a:path w="12191999" h="6858000">
                <a:moveTo>
                  <a:pt x="1526541" y="603038"/>
                </a:moveTo>
                <a:lnTo>
                  <a:pt x="1526541" y="1530561"/>
                </a:lnTo>
                <a:lnTo>
                  <a:pt x="6459220" y="1530561"/>
                </a:lnTo>
                <a:lnTo>
                  <a:pt x="6459220" y="603038"/>
                </a:lnTo>
                <a:close/>
                <a:moveTo>
                  <a:pt x="0" y="0"/>
                </a:moveTo>
                <a:lnTo>
                  <a:pt x="12191999" y="0"/>
                </a:lnTo>
                <a:lnTo>
                  <a:pt x="12191999" y="6858000"/>
                </a:lnTo>
                <a:lnTo>
                  <a:pt x="0" y="6858000"/>
                </a:lnTo>
                <a:close/>
              </a:path>
            </a:pathLst>
          </a:custGeom>
          <a:solidFill>
            <a:schemeClr val="tx2">
              <a:lumMod val="10000"/>
              <a:lumOff val="9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07E8C305-D53F-6A41-DB70-643112F289FD}"/>
              </a:ext>
            </a:extLst>
          </p:cNvPr>
          <p:cNvSpPr txBox="1"/>
          <p:nvPr/>
        </p:nvSpPr>
        <p:spPr>
          <a:xfrm>
            <a:off x="975997" y="2043974"/>
            <a:ext cx="6460490" cy="3351302"/>
          </a:xfrm>
          <a:prstGeom prst="rect">
            <a:avLst/>
          </a:prstGeom>
          <a:noFill/>
        </p:spPr>
        <p:txBody>
          <a:bodyPr wrap="square" rtlCol="0">
            <a:spAutoFit/>
          </a:bodyPr>
          <a:lstStyle/>
          <a:p>
            <a:pPr>
              <a:lnSpc>
                <a:spcPct val="150000"/>
              </a:lnSpc>
            </a:pPr>
            <a:r>
              <a:rPr lang="en-US" sz="2000" dirty="0">
                <a:latin typeface="Arial Nova" panose="020B0504020202020204" pitchFamily="34" charset="0"/>
              </a:rPr>
              <a:t>The approach of addressing the issue, transforming the manual way of extranet access for expiry-time, priority-based user allocation and abnormal activities are solved by applying the Min Heap as the solution. Additionally, it is a depiction of how data structure and algorithm assists in providing a better solution for a network problem, exists within the real world</a:t>
            </a:r>
            <a:r>
              <a:rPr lang="en-US" sz="2400" dirty="0">
                <a:latin typeface="Calisto MT" panose="02040603050505030304" pitchFamily="18" charset="0"/>
              </a:rPr>
              <a:t>.</a:t>
            </a:r>
          </a:p>
        </p:txBody>
      </p:sp>
      <p:sp>
        <p:nvSpPr>
          <p:cNvPr id="71" name="Rectangle 70">
            <a:extLst>
              <a:ext uri="{FF2B5EF4-FFF2-40B4-BE49-F238E27FC236}">
                <a16:creationId xmlns:a16="http://schemas.microsoft.com/office/drawing/2014/main" id="{6D083D14-C86A-F5D0-66B1-AE035FB7B584}"/>
              </a:ext>
            </a:extLst>
          </p:cNvPr>
          <p:cNvSpPr/>
          <p:nvPr/>
        </p:nvSpPr>
        <p:spPr>
          <a:xfrm>
            <a:off x="7985759" y="0"/>
            <a:ext cx="4206239" cy="6858000"/>
          </a:xfrm>
          <a:prstGeom prst="rect">
            <a:avLst/>
          </a:prstGeom>
          <a:blipFill dpi="0" rotWithShape="1">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5D110B6-07DF-2758-02F6-E5A5142727EF}"/>
              </a:ext>
            </a:extLst>
          </p:cNvPr>
          <p:cNvSpPr txBox="1"/>
          <p:nvPr/>
        </p:nvSpPr>
        <p:spPr>
          <a:xfrm>
            <a:off x="1778668" y="674327"/>
            <a:ext cx="4775200" cy="769441"/>
          </a:xfrm>
          <a:prstGeom prst="rect">
            <a:avLst/>
          </a:prstGeom>
          <a:noFill/>
        </p:spPr>
        <p:txBody>
          <a:bodyPr wrap="square" rtlCol="0">
            <a:spAutoFit/>
          </a:bodyPr>
          <a:lstStyle/>
          <a:p>
            <a:r>
              <a:rPr lang="en-US" sz="4400" dirty="0">
                <a:solidFill>
                  <a:schemeClr val="bg1"/>
                </a:solidFill>
                <a:latin typeface="Arial Black" panose="020B0A04020102020204" pitchFamily="34" charset="0"/>
              </a:rPr>
              <a:t>CONCLUSION</a:t>
            </a:r>
          </a:p>
        </p:txBody>
      </p:sp>
    </p:spTree>
    <p:extLst>
      <p:ext uri="{BB962C8B-B14F-4D97-AF65-F5344CB8AC3E}">
        <p14:creationId xmlns:p14="http://schemas.microsoft.com/office/powerpoint/2010/main" val="26210933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a diagram and numbers&#10;&#10;AI-generated content may be incorrect.">
            <a:extLst>
              <a:ext uri="{FF2B5EF4-FFF2-40B4-BE49-F238E27FC236}">
                <a16:creationId xmlns:a16="http://schemas.microsoft.com/office/drawing/2014/main" id="{A49E6A18-50D6-E93D-4D44-4C8A8D5CD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7" name="Freeform: Shape 26">
            <a:extLst>
              <a:ext uri="{FF2B5EF4-FFF2-40B4-BE49-F238E27FC236}">
                <a16:creationId xmlns:a16="http://schemas.microsoft.com/office/drawing/2014/main" id="{E04C47F9-58CB-8127-8413-9E83C792D4BF}"/>
              </a:ext>
            </a:extLst>
          </p:cNvPr>
          <p:cNvSpPr/>
          <p:nvPr/>
        </p:nvSpPr>
        <p:spPr>
          <a:xfrm>
            <a:off x="0" y="2"/>
            <a:ext cx="12192000" cy="6857998"/>
          </a:xfrm>
          <a:custGeom>
            <a:avLst/>
            <a:gdLst/>
            <a:ahLst/>
            <a:cxnLst/>
            <a:rect l="l" t="t" r="r" b="b"/>
            <a:pathLst>
              <a:path w="12192000" h="6857998">
                <a:moveTo>
                  <a:pt x="2530763" y="4730763"/>
                </a:moveTo>
                <a:lnTo>
                  <a:pt x="1718889" y="5142249"/>
                </a:lnTo>
                <a:lnTo>
                  <a:pt x="1718889" y="6351192"/>
                </a:lnTo>
                <a:lnTo>
                  <a:pt x="2530763" y="6762678"/>
                </a:lnTo>
                <a:lnTo>
                  <a:pt x="3342635" y="6351192"/>
                </a:lnTo>
                <a:lnTo>
                  <a:pt x="3342635" y="5142249"/>
                </a:lnTo>
                <a:close/>
                <a:moveTo>
                  <a:pt x="811874" y="4730763"/>
                </a:moveTo>
                <a:lnTo>
                  <a:pt x="1" y="5142249"/>
                </a:lnTo>
                <a:lnTo>
                  <a:pt x="1" y="6351192"/>
                </a:lnTo>
                <a:lnTo>
                  <a:pt x="811874" y="6762678"/>
                </a:lnTo>
                <a:lnTo>
                  <a:pt x="1623746" y="6351192"/>
                </a:lnTo>
                <a:lnTo>
                  <a:pt x="1623746" y="5142249"/>
                </a:lnTo>
                <a:close/>
                <a:moveTo>
                  <a:pt x="4249649" y="4730762"/>
                </a:moveTo>
                <a:lnTo>
                  <a:pt x="3437776" y="5142248"/>
                </a:lnTo>
                <a:lnTo>
                  <a:pt x="3437776" y="6351191"/>
                </a:lnTo>
                <a:lnTo>
                  <a:pt x="4249649" y="6762677"/>
                </a:lnTo>
                <a:lnTo>
                  <a:pt x="5061521" y="6351191"/>
                </a:lnTo>
                <a:lnTo>
                  <a:pt x="5061521" y="5142248"/>
                </a:lnTo>
                <a:close/>
                <a:moveTo>
                  <a:pt x="6755212" y="3394977"/>
                </a:moveTo>
                <a:lnTo>
                  <a:pt x="6846937" y="3963026"/>
                </a:lnTo>
                <a:lnTo>
                  <a:pt x="6662683" y="3963026"/>
                </a:lnTo>
                <a:close/>
                <a:moveTo>
                  <a:pt x="9953374" y="3266241"/>
                </a:moveTo>
                <a:lnTo>
                  <a:pt x="10211652" y="3266241"/>
                </a:lnTo>
                <a:lnTo>
                  <a:pt x="10211652" y="4201993"/>
                </a:lnTo>
                <a:lnTo>
                  <a:pt x="9953374" y="4201993"/>
                </a:lnTo>
                <a:close/>
                <a:moveTo>
                  <a:pt x="10555672" y="3104516"/>
                </a:moveTo>
                <a:lnTo>
                  <a:pt x="10555672" y="4248660"/>
                </a:lnTo>
                <a:cubicBezTo>
                  <a:pt x="10555672" y="4325365"/>
                  <a:pt x="10593757" y="4363718"/>
                  <a:pt x="10669926" y="4363718"/>
                </a:cubicBezTo>
                <a:lnTo>
                  <a:pt x="11069813" y="4363718"/>
                </a:lnTo>
                <a:cubicBezTo>
                  <a:pt x="11147055" y="4363718"/>
                  <a:pt x="11185676" y="4325365"/>
                  <a:pt x="11185676" y="4248660"/>
                </a:cubicBezTo>
                <a:lnTo>
                  <a:pt x="11185676" y="3104516"/>
                </a:lnTo>
                <a:lnTo>
                  <a:pt x="10997399" y="3104516"/>
                </a:lnTo>
                <a:lnTo>
                  <a:pt x="10997399" y="4201993"/>
                </a:lnTo>
                <a:lnTo>
                  <a:pt x="10743949" y="4201993"/>
                </a:lnTo>
                <a:lnTo>
                  <a:pt x="10743949" y="3104516"/>
                </a:lnTo>
                <a:close/>
                <a:moveTo>
                  <a:pt x="9876937" y="3104516"/>
                </a:moveTo>
                <a:cubicBezTo>
                  <a:pt x="9802378" y="3104516"/>
                  <a:pt x="9765098" y="3143137"/>
                  <a:pt x="9765098" y="3220379"/>
                </a:cubicBezTo>
                <a:lnTo>
                  <a:pt x="9765098" y="4248660"/>
                </a:lnTo>
                <a:cubicBezTo>
                  <a:pt x="9765098" y="4325365"/>
                  <a:pt x="9802378" y="4363718"/>
                  <a:pt x="9876937" y="4363718"/>
                </a:cubicBezTo>
                <a:lnTo>
                  <a:pt x="10285675" y="4363718"/>
                </a:lnTo>
                <a:cubicBezTo>
                  <a:pt x="10361844" y="4363718"/>
                  <a:pt x="10399928" y="4325365"/>
                  <a:pt x="10399928" y="4248660"/>
                </a:cubicBezTo>
                <a:lnTo>
                  <a:pt x="10399928" y="3220379"/>
                </a:lnTo>
                <a:cubicBezTo>
                  <a:pt x="10399928" y="3143137"/>
                  <a:pt x="10361844" y="3104516"/>
                  <a:pt x="10285675" y="3104516"/>
                </a:cubicBezTo>
                <a:close/>
                <a:moveTo>
                  <a:pt x="8987289" y="3104516"/>
                </a:moveTo>
                <a:cubicBezTo>
                  <a:pt x="8986753" y="3108807"/>
                  <a:pt x="8986753" y="3111221"/>
                  <a:pt x="8987289" y="3111757"/>
                </a:cubicBezTo>
                <a:lnTo>
                  <a:pt x="9153038" y="3637967"/>
                </a:lnTo>
                <a:cubicBezTo>
                  <a:pt x="9155183" y="3644940"/>
                  <a:pt x="9170470" y="3688389"/>
                  <a:pt x="9198900" y="3768313"/>
                </a:cubicBezTo>
                <a:cubicBezTo>
                  <a:pt x="9214992" y="3814980"/>
                  <a:pt x="9227329" y="3859233"/>
                  <a:pt x="9235912" y="3901072"/>
                </a:cubicBezTo>
                <a:lnTo>
                  <a:pt x="9235912" y="4363718"/>
                </a:lnTo>
                <a:lnTo>
                  <a:pt x="9424993" y="4363718"/>
                </a:lnTo>
                <a:lnTo>
                  <a:pt x="9424993" y="3901072"/>
                </a:lnTo>
                <a:cubicBezTo>
                  <a:pt x="9459859" y="3777700"/>
                  <a:pt x="9487484" y="3689998"/>
                  <a:pt x="9507867" y="3637967"/>
                </a:cubicBezTo>
                <a:lnTo>
                  <a:pt x="9674420" y="3111757"/>
                </a:lnTo>
                <a:cubicBezTo>
                  <a:pt x="9674420" y="3110684"/>
                  <a:pt x="9674420" y="3108271"/>
                  <a:pt x="9674420" y="3104516"/>
                </a:cubicBezTo>
                <a:lnTo>
                  <a:pt x="9481315" y="3104516"/>
                </a:lnTo>
                <a:lnTo>
                  <a:pt x="9331659" y="3651645"/>
                </a:lnTo>
                <a:lnTo>
                  <a:pt x="9181198" y="3104516"/>
                </a:lnTo>
                <a:close/>
                <a:moveTo>
                  <a:pt x="7983923" y="3104516"/>
                </a:moveTo>
                <a:lnTo>
                  <a:pt x="7983923" y="4363718"/>
                </a:lnTo>
                <a:lnTo>
                  <a:pt x="8172200" y="4363718"/>
                </a:lnTo>
                <a:lnTo>
                  <a:pt x="8172200" y="3802106"/>
                </a:lnTo>
                <a:lnTo>
                  <a:pt x="8411166" y="4363718"/>
                </a:lnTo>
                <a:lnTo>
                  <a:pt x="8618754" y="4363718"/>
                </a:lnTo>
                <a:lnTo>
                  <a:pt x="8331511" y="3711186"/>
                </a:lnTo>
                <a:lnTo>
                  <a:pt x="8587374" y="3113367"/>
                </a:lnTo>
                <a:lnTo>
                  <a:pt x="8587374" y="3104516"/>
                </a:lnTo>
                <a:lnTo>
                  <a:pt x="8381396" y="3104516"/>
                </a:lnTo>
                <a:lnTo>
                  <a:pt x="8172200" y="3637163"/>
                </a:lnTo>
                <a:lnTo>
                  <a:pt x="8172200" y="3104516"/>
                </a:lnTo>
                <a:close/>
                <a:moveTo>
                  <a:pt x="7202873" y="3104516"/>
                </a:moveTo>
                <a:lnTo>
                  <a:pt x="7202873" y="4363718"/>
                </a:lnTo>
                <a:lnTo>
                  <a:pt x="7386322" y="4363718"/>
                </a:lnTo>
                <a:lnTo>
                  <a:pt x="7386322" y="3662105"/>
                </a:lnTo>
                <a:cubicBezTo>
                  <a:pt x="7386322" y="3640113"/>
                  <a:pt x="7382299" y="3609806"/>
                  <a:pt x="7374253" y="3571185"/>
                </a:cubicBezTo>
                <a:lnTo>
                  <a:pt x="7675979" y="4363718"/>
                </a:lnTo>
                <a:lnTo>
                  <a:pt x="7840922" y="4363718"/>
                </a:lnTo>
                <a:lnTo>
                  <a:pt x="7840922" y="3104516"/>
                </a:lnTo>
                <a:lnTo>
                  <a:pt x="7657473" y="3104516"/>
                </a:lnTo>
                <a:lnTo>
                  <a:pt x="7657473" y="3790037"/>
                </a:lnTo>
                <a:cubicBezTo>
                  <a:pt x="7657473" y="3812029"/>
                  <a:pt x="7661496" y="3842336"/>
                  <a:pt x="7669542" y="3880957"/>
                </a:cubicBezTo>
                <a:lnTo>
                  <a:pt x="7367816" y="3104516"/>
                </a:lnTo>
                <a:close/>
                <a:moveTo>
                  <a:pt x="5678873" y="3104516"/>
                </a:moveTo>
                <a:lnTo>
                  <a:pt x="5678873" y="4363718"/>
                </a:lnTo>
                <a:lnTo>
                  <a:pt x="5867150" y="4363718"/>
                </a:lnTo>
                <a:lnTo>
                  <a:pt x="5867150" y="3798888"/>
                </a:lnTo>
                <a:lnTo>
                  <a:pt x="6122209" y="3798888"/>
                </a:lnTo>
                <a:lnTo>
                  <a:pt x="6122209" y="4363718"/>
                </a:lnTo>
                <a:lnTo>
                  <a:pt x="6312095" y="4363718"/>
                </a:lnTo>
                <a:lnTo>
                  <a:pt x="6312095" y="3104516"/>
                </a:lnTo>
                <a:lnTo>
                  <a:pt x="6122209" y="3104516"/>
                </a:lnTo>
                <a:lnTo>
                  <a:pt x="6122209" y="3623484"/>
                </a:lnTo>
                <a:lnTo>
                  <a:pt x="5867150" y="3623484"/>
                </a:lnTo>
                <a:lnTo>
                  <a:pt x="5867150" y="3104516"/>
                </a:lnTo>
                <a:close/>
                <a:moveTo>
                  <a:pt x="4975655" y="3104516"/>
                </a:moveTo>
                <a:lnTo>
                  <a:pt x="4975655" y="3271069"/>
                </a:lnTo>
                <a:lnTo>
                  <a:pt x="5183243" y="3271069"/>
                </a:lnTo>
                <a:lnTo>
                  <a:pt x="5183243" y="4363718"/>
                </a:lnTo>
                <a:lnTo>
                  <a:pt x="5370715" y="4363718"/>
                </a:lnTo>
                <a:lnTo>
                  <a:pt x="5370715" y="3271069"/>
                </a:lnTo>
                <a:lnTo>
                  <a:pt x="5578302" y="3271069"/>
                </a:lnTo>
                <a:lnTo>
                  <a:pt x="5578302" y="3104516"/>
                </a:lnTo>
                <a:close/>
                <a:moveTo>
                  <a:pt x="6657855" y="3102907"/>
                </a:moveTo>
                <a:lnTo>
                  <a:pt x="6414061" y="4360500"/>
                </a:lnTo>
                <a:lnTo>
                  <a:pt x="6414061" y="4363718"/>
                </a:lnTo>
                <a:lnTo>
                  <a:pt x="6599924" y="4363718"/>
                </a:lnTo>
                <a:lnTo>
                  <a:pt x="6637740" y="4124751"/>
                </a:lnTo>
                <a:lnTo>
                  <a:pt x="6873488" y="4124751"/>
                </a:lnTo>
                <a:lnTo>
                  <a:pt x="6911305" y="4363718"/>
                </a:lnTo>
                <a:lnTo>
                  <a:pt x="7097972" y="4363718"/>
                </a:lnTo>
                <a:lnTo>
                  <a:pt x="6855787" y="3102907"/>
                </a:lnTo>
                <a:close/>
                <a:moveTo>
                  <a:pt x="1718889" y="2997759"/>
                </a:moveTo>
                <a:lnTo>
                  <a:pt x="907016" y="3409244"/>
                </a:lnTo>
                <a:lnTo>
                  <a:pt x="907016" y="4618187"/>
                </a:lnTo>
                <a:lnTo>
                  <a:pt x="1718889" y="5029673"/>
                </a:lnTo>
                <a:lnTo>
                  <a:pt x="2530761" y="4618187"/>
                </a:lnTo>
                <a:lnTo>
                  <a:pt x="2530761" y="3409244"/>
                </a:lnTo>
                <a:close/>
                <a:moveTo>
                  <a:pt x="3437776" y="2997758"/>
                </a:moveTo>
                <a:lnTo>
                  <a:pt x="2625903" y="3409244"/>
                </a:lnTo>
                <a:lnTo>
                  <a:pt x="2625903" y="4618186"/>
                </a:lnTo>
                <a:lnTo>
                  <a:pt x="3437776" y="5029672"/>
                </a:lnTo>
                <a:lnTo>
                  <a:pt x="4249648" y="4618186"/>
                </a:lnTo>
                <a:lnTo>
                  <a:pt x="4249648" y="3409244"/>
                </a:lnTo>
                <a:close/>
                <a:moveTo>
                  <a:pt x="2530764" y="1264755"/>
                </a:moveTo>
                <a:lnTo>
                  <a:pt x="1718891" y="1676241"/>
                </a:lnTo>
                <a:lnTo>
                  <a:pt x="1718891" y="2885183"/>
                </a:lnTo>
                <a:lnTo>
                  <a:pt x="2530764" y="3296670"/>
                </a:lnTo>
                <a:lnTo>
                  <a:pt x="3342636" y="2885183"/>
                </a:lnTo>
                <a:lnTo>
                  <a:pt x="3342636" y="1676241"/>
                </a:lnTo>
                <a:close/>
                <a:moveTo>
                  <a:pt x="811875" y="1264755"/>
                </a:moveTo>
                <a:lnTo>
                  <a:pt x="2" y="1676241"/>
                </a:lnTo>
                <a:lnTo>
                  <a:pt x="2" y="2885183"/>
                </a:lnTo>
                <a:lnTo>
                  <a:pt x="811875" y="3296669"/>
                </a:lnTo>
                <a:lnTo>
                  <a:pt x="1623747" y="2885183"/>
                </a:lnTo>
                <a:lnTo>
                  <a:pt x="1623747" y="1676241"/>
                </a:lnTo>
                <a:close/>
                <a:moveTo>
                  <a:pt x="4249652" y="1264754"/>
                </a:moveTo>
                <a:lnTo>
                  <a:pt x="3437778" y="1676240"/>
                </a:lnTo>
                <a:lnTo>
                  <a:pt x="3437778" y="2885182"/>
                </a:lnTo>
                <a:lnTo>
                  <a:pt x="4249652" y="3296668"/>
                </a:lnTo>
                <a:lnTo>
                  <a:pt x="5061523" y="2885182"/>
                </a:lnTo>
                <a:lnTo>
                  <a:pt x="5061523" y="1676240"/>
                </a:lnTo>
                <a:close/>
                <a:moveTo>
                  <a:pt x="811873" y="0"/>
                </a:moveTo>
                <a:lnTo>
                  <a:pt x="907016" y="0"/>
                </a:lnTo>
                <a:lnTo>
                  <a:pt x="907016" y="1152178"/>
                </a:lnTo>
                <a:lnTo>
                  <a:pt x="1718889" y="1563665"/>
                </a:lnTo>
                <a:lnTo>
                  <a:pt x="2530762" y="1152178"/>
                </a:lnTo>
                <a:lnTo>
                  <a:pt x="2530762" y="0"/>
                </a:lnTo>
                <a:lnTo>
                  <a:pt x="2625903" y="0"/>
                </a:lnTo>
                <a:lnTo>
                  <a:pt x="2625903" y="1152177"/>
                </a:lnTo>
                <a:lnTo>
                  <a:pt x="3437777" y="1563663"/>
                </a:lnTo>
                <a:lnTo>
                  <a:pt x="4249649" y="1152177"/>
                </a:lnTo>
                <a:lnTo>
                  <a:pt x="4249649" y="0"/>
                </a:lnTo>
                <a:lnTo>
                  <a:pt x="12192000" y="0"/>
                </a:lnTo>
                <a:lnTo>
                  <a:pt x="12192000" y="6857998"/>
                </a:lnTo>
                <a:lnTo>
                  <a:pt x="4215604" y="6857998"/>
                </a:lnTo>
                <a:lnTo>
                  <a:pt x="3437773" y="6463766"/>
                </a:lnTo>
                <a:lnTo>
                  <a:pt x="2659943" y="6857998"/>
                </a:lnTo>
                <a:lnTo>
                  <a:pt x="2496714" y="6857998"/>
                </a:lnTo>
                <a:lnTo>
                  <a:pt x="1718887" y="6463767"/>
                </a:lnTo>
                <a:lnTo>
                  <a:pt x="941058" y="6857998"/>
                </a:lnTo>
                <a:lnTo>
                  <a:pt x="777826" y="6857998"/>
                </a:lnTo>
                <a:lnTo>
                  <a:pt x="0" y="6463768"/>
                </a:lnTo>
                <a:lnTo>
                  <a:pt x="0" y="5029673"/>
                </a:lnTo>
                <a:lnTo>
                  <a:pt x="811872" y="4618187"/>
                </a:lnTo>
                <a:lnTo>
                  <a:pt x="811872" y="3409244"/>
                </a:lnTo>
                <a:lnTo>
                  <a:pt x="0" y="2997759"/>
                </a:lnTo>
                <a:lnTo>
                  <a:pt x="0" y="1563664"/>
                </a:lnTo>
                <a:lnTo>
                  <a:pt x="1" y="1563664"/>
                </a:lnTo>
                <a:lnTo>
                  <a:pt x="811873" y="1152178"/>
                </a:lnTo>
                <a:close/>
              </a:path>
            </a:pathLst>
          </a:custGeom>
          <a:solidFill>
            <a:schemeClr val="tx2">
              <a:lumMod val="10000"/>
              <a:lumOff val="9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09729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dots and lines&#10;&#10;AI-generated content may be incorrect.">
            <a:extLst>
              <a:ext uri="{FF2B5EF4-FFF2-40B4-BE49-F238E27FC236}">
                <a16:creationId xmlns:a16="http://schemas.microsoft.com/office/drawing/2014/main" id="{1A2E39E5-EF9D-6709-A845-3C0F01B29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5" name="Freeform: Shape 14">
            <a:extLst>
              <a:ext uri="{FF2B5EF4-FFF2-40B4-BE49-F238E27FC236}">
                <a16:creationId xmlns:a16="http://schemas.microsoft.com/office/drawing/2014/main" id="{5EB3E0A5-EB56-A590-DB0F-A39464FCE1F8}"/>
              </a:ext>
            </a:extLst>
          </p:cNvPr>
          <p:cNvSpPr/>
          <p:nvPr/>
        </p:nvSpPr>
        <p:spPr>
          <a:xfrm>
            <a:off x="1" y="2"/>
            <a:ext cx="12191998" cy="6857999"/>
          </a:xfrm>
          <a:custGeom>
            <a:avLst/>
            <a:gdLst>
              <a:gd name="connsiteX0" fmla="*/ 1813362 w 12191998"/>
              <a:gd name="connsiteY0" fmla="*/ 5314575 h 6857999"/>
              <a:gd name="connsiteX1" fmla="*/ 1609841 w 12191998"/>
              <a:gd name="connsiteY1" fmla="*/ 5678615 h 6857999"/>
              <a:gd name="connsiteX2" fmla="*/ 1816326 w 12191998"/>
              <a:gd name="connsiteY2" fmla="*/ 5982139 h 6857999"/>
              <a:gd name="connsiteX3" fmla="*/ 2183036 w 12191998"/>
              <a:gd name="connsiteY3" fmla="*/ 5999066 h 6857999"/>
              <a:gd name="connsiteX4" fmla="*/ 2386556 w 12191998"/>
              <a:gd name="connsiteY4" fmla="*/ 5635027 h 6857999"/>
              <a:gd name="connsiteX5" fmla="*/ 2180073 w 12191998"/>
              <a:gd name="connsiteY5" fmla="*/ 5331503 h 6857999"/>
              <a:gd name="connsiteX6" fmla="*/ 541420 w 12191998"/>
              <a:gd name="connsiteY6" fmla="*/ 4570645 h 6857999"/>
              <a:gd name="connsiteX7" fmla="*/ 240630 w 12191998"/>
              <a:gd name="connsiteY7" fmla="*/ 5172224 h 6857999"/>
              <a:gd name="connsiteX8" fmla="*/ 541420 w 12191998"/>
              <a:gd name="connsiteY8" fmla="*/ 5773803 h 6857999"/>
              <a:gd name="connsiteX9" fmla="*/ 1346591 w 12191998"/>
              <a:gd name="connsiteY9" fmla="*/ 5773803 h 6857999"/>
              <a:gd name="connsiteX10" fmla="*/ 1647380 w 12191998"/>
              <a:gd name="connsiteY10" fmla="*/ 5172224 h 6857999"/>
              <a:gd name="connsiteX11" fmla="*/ 1346591 w 12191998"/>
              <a:gd name="connsiteY11" fmla="*/ 4570645 h 6857999"/>
              <a:gd name="connsiteX12" fmla="*/ 1800920 w 12191998"/>
              <a:gd name="connsiteY12" fmla="*/ 3969066 h 6857999"/>
              <a:gd name="connsiteX13" fmla="*/ 1500130 w 12191998"/>
              <a:gd name="connsiteY13" fmla="*/ 4570645 h 6857999"/>
              <a:gd name="connsiteX14" fmla="*/ 1800920 w 12191998"/>
              <a:gd name="connsiteY14" fmla="*/ 5172224 h 6857999"/>
              <a:gd name="connsiteX15" fmla="*/ 2606092 w 12191998"/>
              <a:gd name="connsiteY15" fmla="*/ 5172224 h 6857999"/>
              <a:gd name="connsiteX16" fmla="*/ 2906881 w 12191998"/>
              <a:gd name="connsiteY16" fmla="*/ 4570645 h 6857999"/>
              <a:gd name="connsiteX17" fmla="*/ 2606092 w 12191998"/>
              <a:gd name="connsiteY17" fmla="*/ 3969066 h 6857999"/>
              <a:gd name="connsiteX18" fmla="*/ 994074 w 12191998"/>
              <a:gd name="connsiteY18" fmla="*/ 3742856 h 6857999"/>
              <a:gd name="connsiteX19" fmla="*/ 790554 w 12191998"/>
              <a:gd name="connsiteY19" fmla="*/ 4106896 h 6857999"/>
              <a:gd name="connsiteX20" fmla="*/ 997038 w 12191998"/>
              <a:gd name="connsiteY20" fmla="*/ 4410420 h 6857999"/>
              <a:gd name="connsiteX21" fmla="*/ 1363748 w 12191998"/>
              <a:gd name="connsiteY21" fmla="*/ 4427347 h 6857999"/>
              <a:gd name="connsiteX22" fmla="*/ 1567268 w 12191998"/>
              <a:gd name="connsiteY22" fmla="*/ 4063307 h 6857999"/>
              <a:gd name="connsiteX23" fmla="*/ 1360785 w 12191998"/>
              <a:gd name="connsiteY23" fmla="*/ 3759784 h 6857999"/>
              <a:gd name="connsiteX24" fmla="*/ 10042572 w 12191998"/>
              <a:gd name="connsiteY24" fmla="*/ 3226040 h 6857999"/>
              <a:gd name="connsiteX25" fmla="*/ 9839051 w 12191998"/>
              <a:gd name="connsiteY25" fmla="*/ 3590080 h 6857999"/>
              <a:gd name="connsiteX26" fmla="*/ 10045536 w 12191998"/>
              <a:gd name="connsiteY26" fmla="*/ 3893604 h 6857999"/>
              <a:gd name="connsiteX27" fmla="*/ 10412246 w 12191998"/>
              <a:gd name="connsiteY27" fmla="*/ 3910531 h 6857999"/>
              <a:gd name="connsiteX28" fmla="*/ 10615767 w 12191998"/>
              <a:gd name="connsiteY28" fmla="*/ 3546491 h 6857999"/>
              <a:gd name="connsiteX29" fmla="*/ 10409283 w 12191998"/>
              <a:gd name="connsiteY29" fmla="*/ 3242968 h 6857999"/>
              <a:gd name="connsiteX30" fmla="*/ 10904619 w 12191998"/>
              <a:gd name="connsiteY30" fmla="*/ 2481161 h 6857999"/>
              <a:gd name="connsiteX31" fmla="*/ 10603829 w 12191998"/>
              <a:gd name="connsiteY31" fmla="*/ 3082740 h 6857999"/>
              <a:gd name="connsiteX32" fmla="*/ 10904619 w 12191998"/>
              <a:gd name="connsiteY32" fmla="*/ 3684319 h 6857999"/>
              <a:gd name="connsiteX33" fmla="*/ 11709790 w 12191998"/>
              <a:gd name="connsiteY33" fmla="*/ 3684319 h 6857999"/>
              <a:gd name="connsiteX34" fmla="*/ 12010579 w 12191998"/>
              <a:gd name="connsiteY34" fmla="*/ 3082740 h 6857999"/>
              <a:gd name="connsiteX35" fmla="*/ 11709790 w 12191998"/>
              <a:gd name="connsiteY35" fmla="*/ 2481161 h 6857999"/>
              <a:gd name="connsiteX36" fmla="*/ 9689429 w 12191998"/>
              <a:gd name="connsiteY36" fmla="*/ 1879583 h 6857999"/>
              <a:gd name="connsiteX37" fmla="*/ 9388639 w 12191998"/>
              <a:gd name="connsiteY37" fmla="*/ 2481161 h 6857999"/>
              <a:gd name="connsiteX38" fmla="*/ 9689429 w 12191998"/>
              <a:gd name="connsiteY38" fmla="*/ 3082740 h 6857999"/>
              <a:gd name="connsiteX39" fmla="*/ 10494600 w 12191998"/>
              <a:gd name="connsiteY39" fmla="*/ 3082740 h 6857999"/>
              <a:gd name="connsiteX40" fmla="*/ 10795389 w 12191998"/>
              <a:gd name="connsiteY40" fmla="*/ 2481161 h 6857999"/>
              <a:gd name="connsiteX41" fmla="*/ 10494600 w 12191998"/>
              <a:gd name="connsiteY41" fmla="*/ 1879583 h 6857999"/>
              <a:gd name="connsiteX42" fmla="*/ 10979512 w 12191998"/>
              <a:gd name="connsiteY42" fmla="*/ 1653371 h 6857999"/>
              <a:gd name="connsiteX43" fmla="*/ 10775991 w 12191998"/>
              <a:gd name="connsiteY43" fmla="*/ 2017411 h 6857999"/>
              <a:gd name="connsiteX44" fmla="*/ 10982476 w 12191998"/>
              <a:gd name="connsiteY44" fmla="*/ 2320935 h 6857999"/>
              <a:gd name="connsiteX45" fmla="*/ 11349186 w 12191998"/>
              <a:gd name="connsiteY45" fmla="*/ 2337862 h 6857999"/>
              <a:gd name="connsiteX46" fmla="*/ 11552707 w 12191998"/>
              <a:gd name="connsiteY46" fmla="*/ 1973823 h 6857999"/>
              <a:gd name="connsiteX47" fmla="*/ 11346223 w 12191998"/>
              <a:gd name="connsiteY47" fmla="*/ 1670299 h 6857999"/>
              <a:gd name="connsiteX48" fmla="*/ 0 w 12191998"/>
              <a:gd name="connsiteY48" fmla="*/ 0 h 6857999"/>
              <a:gd name="connsiteX49" fmla="*/ 12191998 w 12191998"/>
              <a:gd name="connsiteY49" fmla="*/ 0 h 6857999"/>
              <a:gd name="connsiteX50" fmla="*/ 12191998 w 12191998"/>
              <a:gd name="connsiteY50" fmla="*/ 6857999 h 6857999"/>
              <a:gd name="connsiteX51" fmla="*/ 0 w 12191998"/>
              <a:gd name="connsiteY5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998" h="6857999">
                <a:moveTo>
                  <a:pt x="1813362" y="5314575"/>
                </a:moveTo>
                <a:lnTo>
                  <a:pt x="1609841" y="5678615"/>
                </a:lnTo>
                <a:lnTo>
                  <a:pt x="1816326" y="5982139"/>
                </a:lnTo>
                <a:lnTo>
                  <a:pt x="2183036" y="5999066"/>
                </a:lnTo>
                <a:lnTo>
                  <a:pt x="2386556" y="5635027"/>
                </a:lnTo>
                <a:lnTo>
                  <a:pt x="2180073" y="5331503"/>
                </a:lnTo>
                <a:close/>
                <a:moveTo>
                  <a:pt x="541420" y="4570645"/>
                </a:moveTo>
                <a:lnTo>
                  <a:pt x="240630" y="5172224"/>
                </a:lnTo>
                <a:lnTo>
                  <a:pt x="541420" y="5773803"/>
                </a:lnTo>
                <a:lnTo>
                  <a:pt x="1346591" y="5773803"/>
                </a:lnTo>
                <a:lnTo>
                  <a:pt x="1647380" y="5172224"/>
                </a:lnTo>
                <a:lnTo>
                  <a:pt x="1346591" y="4570645"/>
                </a:lnTo>
                <a:close/>
                <a:moveTo>
                  <a:pt x="1800920" y="3969066"/>
                </a:moveTo>
                <a:lnTo>
                  <a:pt x="1500130" y="4570645"/>
                </a:lnTo>
                <a:lnTo>
                  <a:pt x="1800920" y="5172224"/>
                </a:lnTo>
                <a:lnTo>
                  <a:pt x="2606092" y="5172224"/>
                </a:lnTo>
                <a:lnTo>
                  <a:pt x="2906881" y="4570645"/>
                </a:lnTo>
                <a:lnTo>
                  <a:pt x="2606092" y="3969066"/>
                </a:lnTo>
                <a:close/>
                <a:moveTo>
                  <a:pt x="994074" y="3742856"/>
                </a:moveTo>
                <a:lnTo>
                  <a:pt x="790554" y="4106896"/>
                </a:lnTo>
                <a:lnTo>
                  <a:pt x="997038" y="4410420"/>
                </a:lnTo>
                <a:lnTo>
                  <a:pt x="1363748" y="4427347"/>
                </a:lnTo>
                <a:lnTo>
                  <a:pt x="1567268" y="4063307"/>
                </a:lnTo>
                <a:lnTo>
                  <a:pt x="1360785" y="3759784"/>
                </a:lnTo>
                <a:close/>
                <a:moveTo>
                  <a:pt x="10042572" y="3226040"/>
                </a:moveTo>
                <a:lnTo>
                  <a:pt x="9839051" y="3590080"/>
                </a:lnTo>
                <a:lnTo>
                  <a:pt x="10045536" y="3893604"/>
                </a:lnTo>
                <a:lnTo>
                  <a:pt x="10412246" y="3910531"/>
                </a:lnTo>
                <a:lnTo>
                  <a:pt x="10615767" y="3546491"/>
                </a:lnTo>
                <a:lnTo>
                  <a:pt x="10409283" y="3242968"/>
                </a:lnTo>
                <a:close/>
                <a:moveTo>
                  <a:pt x="10904619" y="2481161"/>
                </a:moveTo>
                <a:lnTo>
                  <a:pt x="10603829" y="3082740"/>
                </a:lnTo>
                <a:lnTo>
                  <a:pt x="10904619" y="3684319"/>
                </a:lnTo>
                <a:lnTo>
                  <a:pt x="11709790" y="3684319"/>
                </a:lnTo>
                <a:lnTo>
                  <a:pt x="12010579" y="3082740"/>
                </a:lnTo>
                <a:lnTo>
                  <a:pt x="11709790" y="2481161"/>
                </a:lnTo>
                <a:close/>
                <a:moveTo>
                  <a:pt x="9689429" y="1879583"/>
                </a:moveTo>
                <a:lnTo>
                  <a:pt x="9388639" y="2481161"/>
                </a:lnTo>
                <a:lnTo>
                  <a:pt x="9689429" y="3082740"/>
                </a:lnTo>
                <a:lnTo>
                  <a:pt x="10494600" y="3082740"/>
                </a:lnTo>
                <a:lnTo>
                  <a:pt x="10795389" y="2481161"/>
                </a:lnTo>
                <a:lnTo>
                  <a:pt x="10494600" y="1879583"/>
                </a:lnTo>
                <a:close/>
                <a:moveTo>
                  <a:pt x="10979512" y="1653371"/>
                </a:moveTo>
                <a:lnTo>
                  <a:pt x="10775991" y="2017411"/>
                </a:lnTo>
                <a:lnTo>
                  <a:pt x="10982476" y="2320935"/>
                </a:lnTo>
                <a:lnTo>
                  <a:pt x="11349186" y="2337862"/>
                </a:lnTo>
                <a:lnTo>
                  <a:pt x="11552707" y="1973823"/>
                </a:lnTo>
                <a:lnTo>
                  <a:pt x="11346223" y="1670299"/>
                </a:lnTo>
                <a:close/>
                <a:moveTo>
                  <a:pt x="0" y="0"/>
                </a:moveTo>
                <a:lnTo>
                  <a:pt x="12191998" y="0"/>
                </a:lnTo>
                <a:lnTo>
                  <a:pt x="12191998" y="6857999"/>
                </a:lnTo>
                <a:lnTo>
                  <a:pt x="0" y="6857999"/>
                </a:lnTo>
                <a:close/>
              </a:path>
            </a:pathLst>
          </a:custGeom>
          <a:solidFill>
            <a:schemeClr val="tx2">
              <a:lumMod val="10000"/>
              <a:lumOff val="9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FE18DE0B-12C6-AF20-608E-2E15994BBF3C}"/>
              </a:ext>
            </a:extLst>
          </p:cNvPr>
          <p:cNvSpPr txBox="1"/>
          <p:nvPr/>
        </p:nvSpPr>
        <p:spPr>
          <a:xfrm>
            <a:off x="2699085" y="517649"/>
            <a:ext cx="6328610" cy="769441"/>
          </a:xfrm>
          <a:prstGeom prst="rect">
            <a:avLst/>
          </a:prstGeom>
          <a:solidFill>
            <a:schemeClr val="accent1">
              <a:lumMod val="50000"/>
            </a:schemeClr>
          </a:solidFill>
        </p:spPr>
        <p:txBody>
          <a:bodyPr wrap="square" rtlCol="0">
            <a:spAutoFit/>
          </a:bodyPr>
          <a:lstStyle/>
          <a:p>
            <a:pPr algn="ctr"/>
            <a:r>
              <a:rPr lang="en-US" sz="4400" b="1" dirty="0">
                <a:solidFill>
                  <a:schemeClr val="bg1"/>
                </a:solidFill>
                <a:latin typeface="Arial Black" panose="020B0A04020102020204" pitchFamily="34" charset="0"/>
                <a:cs typeface="Arial" panose="020B0604020202020204" pitchFamily="34" charset="0"/>
              </a:rPr>
              <a:t>INTRODUCTION</a:t>
            </a:r>
          </a:p>
        </p:txBody>
      </p:sp>
      <p:sp>
        <p:nvSpPr>
          <p:cNvPr id="17" name="TextBox 16">
            <a:extLst>
              <a:ext uri="{FF2B5EF4-FFF2-40B4-BE49-F238E27FC236}">
                <a16:creationId xmlns:a16="http://schemas.microsoft.com/office/drawing/2014/main" id="{1B40CD94-1D53-D0A9-0C7C-1BB03159F226}"/>
              </a:ext>
            </a:extLst>
          </p:cNvPr>
          <p:cNvSpPr txBox="1"/>
          <p:nvPr/>
        </p:nvSpPr>
        <p:spPr>
          <a:xfrm>
            <a:off x="1114434" y="1525294"/>
            <a:ext cx="8224438" cy="1966308"/>
          </a:xfrm>
          <a:prstGeom prst="rect">
            <a:avLst/>
          </a:prstGeom>
          <a:noFill/>
        </p:spPr>
        <p:txBody>
          <a:bodyPr wrap="square" rtlCol="0">
            <a:spAutoFit/>
          </a:bodyPr>
          <a:lstStyle/>
          <a:p>
            <a:pPr>
              <a:lnSpc>
                <a:spcPct val="150000"/>
              </a:lnSpc>
            </a:pPr>
            <a:r>
              <a:rPr lang="en-US" sz="2000" dirty="0">
                <a:latin typeface="Arial Nova" panose="020B0504020202020204" pitchFamily="34" charset="0"/>
              </a:rPr>
              <a:t>The need for external users access the organization network infrastructure via the extranet must be managed to protect the internal network security. The strategy followed to allocate time expiration slots for accessing, uses the data structure of Min Heap</a:t>
            </a:r>
            <a:r>
              <a:rPr lang="en-US" sz="2400" dirty="0">
                <a:latin typeface="Calisto MT" panose="02040603050505030304" pitchFamily="18" charset="0"/>
              </a:rPr>
              <a:t>.</a:t>
            </a:r>
          </a:p>
        </p:txBody>
      </p:sp>
      <p:sp>
        <p:nvSpPr>
          <p:cNvPr id="18" name="TextBox 17">
            <a:extLst>
              <a:ext uri="{FF2B5EF4-FFF2-40B4-BE49-F238E27FC236}">
                <a16:creationId xmlns:a16="http://schemas.microsoft.com/office/drawing/2014/main" id="{F15A7CDD-2FFB-F476-4CBD-134D6B977CC9}"/>
              </a:ext>
            </a:extLst>
          </p:cNvPr>
          <p:cNvSpPr txBox="1"/>
          <p:nvPr/>
        </p:nvSpPr>
        <p:spPr>
          <a:xfrm>
            <a:off x="3561347" y="4211053"/>
            <a:ext cx="8109285" cy="1884747"/>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000" dirty="0">
                <a:latin typeface="Arial Nova" panose="020B0504020202020204" pitchFamily="34" charset="0"/>
              </a:rPr>
              <a:t>Temporary access – with defined expiry times</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Monitoring the users for suspicious activities</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Reduces risks of manual way of handling</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Min Heap tracks access and removal of expired users</a:t>
            </a:r>
          </a:p>
        </p:txBody>
      </p:sp>
    </p:spTree>
    <p:extLst>
      <p:ext uri="{BB962C8B-B14F-4D97-AF65-F5344CB8AC3E}">
        <p14:creationId xmlns:p14="http://schemas.microsoft.com/office/powerpoint/2010/main" val="8043916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background with white dots and lines&#10;&#10;AI-generated content may be incorrect.">
            <a:extLst>
              <a:ext uri="{FF2B5EF4-FFF2-40B4-BE49-F238E27FC236}">
                <a16:creationId xmlns:a16="http://schemas.microsoft.com/office/drawing/2014/main" id="{6BD7A245-1F39-8974-C81B-E491727B9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33" name="Freeform: Shape 32">
            <a:extLst>
              <a:ext uri="{FF2B5EF4-FFF2-40B4-BE49-F238E27FC236}">
                <a16:creationId xmlns:a16="http://schemas.microsoft.com/office/drawing/2014/main" id="{AED580D1-445E-9BD5-E560-514B5E44ECB2}"/>
              </a:ext>
            </a:extLst>
          </p:cNvPr>
          <p:cNvSpPr/>
          <p:nvPr/>
        </p:nvSpPr>
        <p:spPr>
          <a:xfrm>
            <a:off x="2" y="0"/>
            <a:ext cx="12191999" cy="6857999"/>
          </a:xfrm>
          <a:custGeom>
            <a:avLst/>
            <a:gdLst>
              <a:gd name="connsiteX0" fmla="*/ 9402033 w 12191999"/>
              <a:gd name="connsiteY0" fmla="*/ 4294801 h 6857999"/>
              <a:gd name="connsiteX1" fmla="*/ 9204038 w 12191999"/>
              <a:gd name="connsiteY1" fmla="*/ 4690792 h 6857999"/>
              <a:gd name="connsiteX2" fmla="*/ 9402033 w 12191999"/>
              <a:gd name="connsiteY2" fmla="*/ 5086782 h 6857999"/>
              <a:gd name="connsiteX3" fmla="*/ 9879803 w 12191999"/>
              <a:gd name="connsiteY3" fmla="*/ 5086782 h 6857999"/>
              <a:gd name="connsiteX4" fmla="*/ 10077798 w 12191999"/>
              <a:gd name="connsiteY4" fmla="*/ 4690792 h 6857999"/>
              <a:gd name="connsiteX5" fmla="*/ 9879803 w 12191999"/>
              <a:gd name="connsiteY5" fmla="*/ 4294801 h 6857999"/>
              <a:gd name="connsiteX6" fmla="*/ 11344244 w 12191999"/>
              <a:gd name="connsiteY6" fmla="*/ 1730311 h 6857999"/>
              <a:gd name="connsiteX7" fmla="*/ 11146249 w 12191999"/>
              <a:gd name="connsiteY7" fmla="*/ 2126302 h 6857999"/>
              <a:gd name="connsiteX8" fmla="*/ 11344244 w 12191999"/>
              <a:gd name="connsiteY8" fmla="*/ 2522293 h 6857999"/>
              <a:gd name="connsiteX9" fmla="*/ 11822014 w 12191999"/>
              <a:gd name="connsiteY9" fmla="*/ 2522293 h 6857999"/>
              <a:gd name="connsiteX10" fmla="*/ 12020009 w 12191999"/>
              <a:gd name="connsiteY10" fmla="*/ 2126302 h 6857999"/>
              <a:gd name="connsiteX11" fmla="*/ 11822014 w 12191999"/>
              <a:gd name="connsiteY11" fmla="*/ 1730311 h 6857999"/>
              <a:gd name="connsiteX12" fmla="*/ 582979 w 12191999"/>
              <a:gd name="connsiteY12" fmla="*/ 1665112 h 6857999"/>
              <a:gd name="connsiteX13" fmla="*/ 384984 w 12191999"/>
              <a:gd name="connsiteY13" fmla="*/ 2061103 h 6857999"/>
              <a:gd name="connsiteX14" fmla="*/ 582979 w 12191999"/>
              <a:gd name="connsiteY14" fmla="*/ 2457094 h 6857999"/>
              <a:gd name="connsiteX15" fmla="*/ 1060749 w 12191999"/>
              <a:gd name="connsiteY15" fmla="*/ 2457094 h 6857999"/>
              <a:gd name="connsiteX16" fmla="*/ 1258744 w 12191999"/>
              <a:gd name="connsiteY16" fmla="*/ 2061103 h 6857999"/>
              <a:gd name="connsiteX17" fmla="*/ 1060749 w 12191999"/>
              <a:gd name="connsiteY17" fmla="*/ 1665112 h 6857999"/>
              <a:gd name="connsiteX18" fmla="*/ 2153920 w 12191999"/>
              <a:gd name="connsiteY18" fmla="*/ 600115 h 6857999"/>
              <a:gd name="connsiteX19" fmla="*/ 2153920 w 12191999"/>
              <a:gd name="connsiteY19" fmla="*/ 1263803 h 6857999"/>
              <a:gd name="connsiteX20" fmla="*/ 10077798 w 12191999"/>
              <a:gd name="connsiteY20" fmla="*/ 1263803 h 6857999"/>
              <a:gd name="connsiteX21" fmla="*/ 10077798 w 12191999"/>
              <a:gd name="connsiteY21" fmla="*/ 600115 h 6857999"/>
              <a:gd name="connsiteX22" fmla="*/ 0 w 12191999"/>
              <a:gd name="connsiteY22" fmla="*/ 0 h 6857999"/>
              <a:gd name="connsiteX23" fmla="*/ 12191999 w 12191999"/>
              <a:gd name="connsiteY23" fmla="*/ 0 h 6857999"/>
              <a:gd name="connsiteX24" fmla="*/ 12191999 w 12191999"/>
              <a:gd name="connsiteY24" fmla="*/ 6857999 h 6857999"/>
              <a:gd name="connsiteX25" fmla="*/ 0 w 12191999"/>
              <a:gd name="connsiteY2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1999" h="6857999">
                <a:moveTo>
                  <a:pt x="9402033" y="4294801"/>
                </a:moveTo>
                <a:lnTo>
                  <a:pt x="9204038" y="4690792"/>
                </a:lnTo>
                <a:lnTo>
                  <a:pt x="9402033" y="5086782"/>
                </a:lnTo>
                <a:lnTo>
                  <a:pt x="9879803" y="5086782"/>
                </a:lnTo>
                <a:lnTo>
                  <a:pt x="10077798" y="4690792"/>
                </a:lnTo>
                <a:lnTo>
                  <a:pt x="9879803" y="4294801"/>
                </a:lnTo>
                <a:close/>
                <a:moveTo>
                  <a:pt x="11344244" y="1730311"/>
                </a:moveTo>
                <a:lnTo>
                  <a:pt x="11146249" y="2126302"/>
                </a:lnTo>
                <a:lnTo>
                  <a:pt x="11344244" y="2522293"/>
                </a:lnTo>
                <a:lnTo>
                  <a:pt x="11822014" y="2522293"/>
                </a:lnTo>
                <a:lnTo>
                  <a:pt x="12020009" y="2126302"/>
                </a:lnTo>
                <a:lnTo>
                  <a:pt x="11822014" y="1730311"/>
                </a:lnTo>
                <a:close/>
                <a:moveTo>
                  <a:pt x="582979" y="1665112"/>
                </a:moveTo>
                <a:lnTo>
                  <a:pt x="384984" y="2061103"/>
                </a:lnTo>
                <a:lnTo>
                  <a:pt x="582979" y="2457094"/>
                </a:lnTo>
                <a:lnTo>
                  <a:pt x="1060749" y="2457094"/>
                </a:lnTo>
                <a:lnTo>
                  <a:pt x="1258744" y="2061103"/>
                </a:lnTo>
                <a:lnTo>
                  <a:pt x="1060749" y="1665112"/>
                </a:lnTo>
                <a:close/>
                <a:moveTo>
                  <a:pt x="2153920" y="600115"/>
                </a:moveTo>
                <a:lnTo>
                  <a:pt x="2153920" y="1263803"/>
                </a:lnTo>
                <a:lnTo>
                  <a:pt x="10077798" y="1263803"/>
                </a:lnTo>
                <a:lnTo>
                  <a:pt x="10077798" y="600115"/>
                </a:lnTo>
                <a:close/>
                <a:moveTo>
                  <a:pt x="0" y="0"/>
                </a:moveTo>
                <a:lnTo>
                  <a:pt x="12191999" y="0"/>
                </a:lnTo>
                <a:lnTo>
                  <a:pt x="12191999" y="6857999"/>
                </a:lnTo>
                <a:lnTo>
                  <a:pt x="0" y="6857999"/>
                </a:lnTo>
                <a:close/>
              </a:path>
            </a:pathLst>
          </a:custGeom>
          <a:solidFill>
            <a:schemeClr val="accent1">
              <a:lumMod val="5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a:extLst>
              <a:ext uri="{FF2B5EF4-FFF2-40B4-BE49-F238E27FC236}">
                <a16:creationId xmlns:a16="http://schemas.microsoft.com/office/drawing/2014/main" id="{7A5E689D-118A-80B2-D969-F0518E6224A4}"/>
              </a:ext>
            </a:extLst>
          </p:cNvPr>
          <p:cNvGrpSpPr/>
          <p:nvPr/>
        </p:nvGrpSpPr>
        <p:grpSpPr>
          <a:xfrm>
            <a:off x="5875483" y="2166752"/>
            <a:ext cx="5702242" cy="2040497"/>
            <a:chOff x="213283" y="2237873"/>
            <a:chExt cx="5702242" cy="2040497"/>
          </a:xfrm>
        </p:grpSpPr>
        <p:pic>
          <p:nvPicPr>
            <p:cNvPr id="14" name="Picture 13">
              <a:extLst>
                <a:ext uri="{FF2B5EF4-FFF2-40B4-BE49-F238E27FC236}">
                  <a16:creationId xmlns:a16="http://schemas.microsoft.com/office/drawing/2014/main" id="{CEA7E8D7-2FEE-8200-5D82-A2C945C7BF8D}"/>
                </a:ext>
              </a:extLst>
            </p:cNvPr>
            <p:cNvPicPr>
              <a:picLocks noChangeAspect="1"/>
            </p:cNvPicPr>
            <p:nvPr/>
          </p:nvPicPr>
          <p:blipFill>
            <a:blip r:embed="rId3"/>
            <a:stretch>
              <a:fillRect/>
            </a:stretch>
          </p:blipFill>
          <p:spPr>
            <a:xfrm>
              <a:off x="827559" y="2237873"/>
              <a:ext cx="5087966" cy="2040497"/>
            </a:xfrm>
            <a:prstGeom prst="rect">
              <a:avLst/>
            </a:prstGeom>
          </p:spPr>
        </p:pic>
        <p:sp>
          <p:nvSpPr>
            <p:cNvPr id="15" name="TextBox 14">
              <a:extLst>
                <a:ext uri="{FF2B5EF4-FFF2-40B4-BE49-F238E27FC236}">
                  <a16:creationId xmlns:a16="http://schemas.microsoft.com/office/drawing/2014/main" id="{149D3A1B-66C4-41E1-FCF6-DCF14800C724}"/>
                </a:ext>
              </a:extLst>
            </p:cNvPr>
            <p:cNvSpPr txBox="1"/>
            <p:nvPr/>
          </p:nvSpPr>
          <p:spPr>
            <a:xfrm>
              <a:off x="213283" y="2512870"/>
              <a:ext cx="5617745" cy="400110"/>
            </a:xfrm>
            <a:prstGeom prst="rect">
              <a:avLst/>
            </a:prstGeom>
            <a:noFill/>
          </p:spPr>
          <p:txBody>
            <a:bodyPr wrap="square" rtlCol="0">
              <a:spAutoFit/>
            </a:bodyPr>
            <a:lstStyle/>
            <a:p>
              <a:pPr algn="ctr"/>
              <a:r>
                <a:rPr lang="en-US" sz="2000" b="1" dirty="0">
                  <a:solidFill>
                    <a:schemeClr val="bg1"/>
                  </a:solidFill>
                  <a:latin typeface="Arial Nova" panose="020B0504020202020204" pitchFamily="34" charset="0"/>
                </a:rPr>
                <a:t>Suspicious activity recognition</a:t>
              </a:r>
            </a:p>
          </p:txBody>
        </p:sp>
        <p:sp>
          <p:nvSpPr>
            <p:cNvPr id="16" name="TextBox 15">
              <a:extLst>
                <a:ext uri="{FF2B5EF4-FFF2-40B4-BE49-F238E27FC236}">
                  <a16:creationId xmlns:a16="http://schemas.microsoft.com/office/drawing/2014/main" id="{0109A43C-BD2B-3D2D-B37A-E17BC92E3B2D}"/>
                </a:ext>
              </a:extLst>
            </p:cNvPr>
            <p:cNvSpPr txBox="1"/>
            <p:nvPr/>
          </p:nvSpPr>
          <p:spPr>
            <a:xfrm>
              <a:off x="1132801" y="3100748"/>
              <a:ext cx="4698227" cy="707886"/>
            </a:xfrm>
            <a:prstGeom prst="rect">
              <a:avLst/>
            </a:prstGeom>
            <a:noFill/>
          </p:spPr>
          <p:txBody>
            <a:bodyPr wrap="square" rtlCol="0">
              <a:spAutoFit/>
            </a:bodyPr>
            <a:lstStyle/>
            <a:p>
              <a:r>
                <a:rPr lang="en-US" sz="2000" dirty="0">
                  <a:solidFill>
                    <a:schemeClr val="bg1"/>
                  </a:solidFill>
                  <a:latin typeface="Arial Nova" panose="020B0504020202020204" pitchFamily="34" charset="0"/>
                </a:rPr>
                <a:t>Absence in finding abnormal activities and immediate removal of such users.</a:t>
              </a:r>
            </a:p>
          </p:txBody>
        </p:sp>
      </p:grpSp>
      <p:grpSp>
        <p:nvGrpSpPr>
          <p:cNvPr id="21" name="Group 20">
            <a:extLst>
              <a:ext uri="{FF2B5EF4-FFF2-40B4-BE49-F238E27FC236}">
                <a16:creationId xmlns:a16="http://schemas.microsoft.com/office/drawing/2014/main" id="{CBAB28E1-6DAF-E07E-AE77-AF41AD65EB4F}"/>
              </a:ext>
            </a:extLst>
          </p:cNvPr>
          <p:cNvGrpSpPr/>
          <p:nvPr/>
        </p:nvGrpSpPr>
        <p:grpSpPr>
          <a:xfrm>
            <a:off x="2206491" y="4633168"/>
            <a:ext cx="7392400" cy="2040497"/>
            <a:chOff x="2315017" y="4633168"/>
            <a:chExt cx="7392400" cy="2040497"/>
          </a:xfrm>
        </p:grpSpPr>
        <p:sp>
          <p:nvSpPr>
            <p:cNvPr id="22" name="Rectangle: Rounded Corners 21">
              <a:extLst>
                <a:ext uri="{FF2B5EF4-FFF2-40B4-BE49-F238E27FC236}">
                  <a16:creationId xmlns:a16="http://schemas.microsoft.com/office/drawing/2014/main" id="{C34EDA3D-9374-EDE8-9FBB-B2F2E29B9D27}"/>
                </a:ext>
              </a:extLst>
            </p:cNvPr>
            <p:cNvSpPr/>
            <p:nvPr/>
          </p:nvSpPr>
          <p:spPr>
            <a:xfrm>
              <a:off x="2918690" y="4633168"/>
              <a:ext cx="6788727" cy="2040497"/>
            </a:xfrm>
            <a:prstGeom prst="roundRect">
              <a:avLst/>
            </a:prstGeom>
            <a:solidFill>
              <a:schemeClr val="accent1">
                <a:alpha val="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B4C7AD4-C633-C329-65FA-10C2A8195FA4}"/>
                </a:ext>
              </a:extLst>
            </p:cNvPr>
            <p:cNvSpPr txBox="1"/>
            <p:nvPr/>
          </p:nvSpPr>
          <p:spPr>
            <a:xfrm>
              <a:off x="2315017" y="4990719"/>
              <a:ext cx="6788727" cy="400110"/>
            </a:xfrm>
            <a:prstGeom prst="rect">
              <a:avLst/>
            </a:prstGeom>
            <a:noFill/>
          </p:spPr>
          <p:txBody>
            <a:bodyPr wrap="square" rtlCol="0">
              <a:spAutoFit/>
            </a:bodyPr>
            <a:lstStyle/>
            <a:p>
              <a:pPr algn="ctr"/>
              <a:r>
                <a:rPr lang="en-US" sz="2000" b="1" dirty="0">
                  <a:solidFill>
                    <a:schemeClr val="bg1"/>
                  </a:solidFill>
                  <a:latin typeface="Arial Nova" panose="020B0504020202020204" pitchFamily="34" charset="0"/>
                </a:rPr>
                <a:t>Error inclined/biased Manual assignments</a:t>
              </a:r>
            </a:p>
          </p:txBody>
        </p:sp>
        <p:sp>
          <p:nvSpPr>
            <p:cNvPr id="24" name="TextBox 23">
              <a:extLst>
                <a:ext uri="{FF2B5EF4-FFF2-40B4-BE49-F238E27FC236}">
                  <a16:creationId xmlns:a16="http://schemas.microsoft.com/office/drawing/2014/main" id="{1D8C802F-3C08-95A5-B6DE-84970B3079CD}"/>
                </a:ext>
              </a:extLst>
            </p:cNvPr>
            <p:cNvSpPr txBox="1"/>
            <p:nvPr/>
          </p:nvSpPr>
          <p:spPr>
            <a:xfrm>
              <a:off x="3138236" y="5581043"/>
              <a:ext cx="6167677" cy="707886"/>
            </a:xfrm>
            <a:prstGeom prst="rect">
              <a:avLst/>
            </a:prstGeom>
            <a:noFill/>
          </p:spPr>
          <p:txBody>
            <a:bodyPr wrap="square" rtlCol="0">
              <a:spAutoFit/>
            </a:bodyPr>
            <a:lstStyle/>
            <a:p>
              <a:r>
                <a:rPr lang="en-US" sz="2000" dirty="0">
                  <a:solidFill>
                    <a:schemeClr val="bg1"/>
                  </a:solidFill>
                  <a:latin typeface="Arial Nova" panose="020B0504020202020204" pitchFamily="34" charset="0"/>
                </a:rPr>
                <a:t>System inability to assign and recognize users and allocate time expiration based on role policies</a:t>
              </a:r>
            </a:p>
          </p:txBody>
        </p:sp>
      </p:grpSp>
      <p:pic>
        <p:nvPicPr>
          <p:cNvPr id="28" name="Graphic 27" descr="Detective male with solid fill">
            <a:extLst>
              <a:ext uri="{FF2B5EF4-FFF2-40B4-BE49-F238E27FC236}">
                <a16:creationId xmlns:a16="http://schemas.microsoft.com/office/drawing/2014/main" id="{1C09CA7E-124F-8479-D16F-4DCC6B54F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63680" y="1826466"/>
            <a:ext cx="621183" cy="621183"/>
          </a:xfrm>
          <a:prstGeom prst="rect">
            <a:avLst/>
          </a:prstGeom>
        </p:spPr>
      </p:pic>
      <p:pic>
        <p:nvPicPr>
          <p:cNvPr id="29" name="Graphic 28" descr="Alarm clock with solid fill">
            <a:extLst>
              <a:ext uri="{FF2B5EF4-FFF2-40B4-BE49-F238E27FC236}">
                <a16:creationId xmlns:a16="http://schemas.microsoft.com/office/drawing/2014/main" id="{3B9600D6-9C52-47AD-2D44-0CEBD65D4C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693" y="1740833"/>
            <a:ext cx="684576" cy="684576"/>
          </a:xfrm>
          <a:prstGeom prst="rect">
            <a:avLst/>
          </a:prstGeom>
        </p:spPr>
      </p:pic>
      <p:pic>
        <p:nvPicPr>
          <p:cNvPr id="30" name="Graphic 29" descr="Raised hand with solid fill">
            <a:extLst>
              <a:ext uri="{FF2B5EF4-FFF2-40B4-BE49-F238E27FC236}">
                <a16:creationId xmlns:a16="http://schemas.microsoft.com/office/drawing/2014/main" id="{EFC702F0-D551-C84E-62BB-050BF8F629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1835" y="4455556"/>
            <a:ext cx="612216" cy="461665"/>
          </a:xfrm>
          <a:prstGeom prst="rect">
            <a:avLst/>
          </a:prstGeom>
        </p:spPr>
      </p:pic>
      <p:sp>
        <p:nvSpPr>
          <p:cNvPr id="32" name="TextBox 31">
            <a:extLst>
              <a:ext uri="{FF2B5EF4-FFF2-40B4-BE49-F238E27FC236}">
                <a16:creationId xmlns:a16="http://schemas.microsoft.com/office/drawing/2014/main" id="{0352379C-CB64-2B0F-C4CE-0737DFF43825}"/>
              </a:ext>
            </a:extLst>
          </p:cNvPr>
          <p:cNvSpPr txBox="1"/>
          <p:nvPr/>
        </p:nvSpPr>
        <p:spPr>
          <a:xfrm>
            <a:off x="2465672" y="569071"/>
            <a:ext cx="8351520" cy="769441"/>
          </a:xfrm>
          <a:prstGeom prst="rect">
            <a:avLst/>
          </a:prstGeom>
          <a:noFill/>
        </p:spPr>
        <p:txBody>
          <a:bodyPr wrap="square" rtlCol="0">
            <a:spAutoFit/>
          </a:bodyPr>
          <a:lstStyle/>
          <a:p>
            <a:r>
              <a:rPr lang="en-US" sz="4400" dirty="0">
                <a:latin typeface="Arial Black" panose="020B0A04020102020204" pitchFamily="34" charset="0"/>
              </a:rPr>
              <a:t>ACCESS CHALLENGES</a:t>
            </a:r>
          </a:p>
        </p:txBody>
      </p:sp>
      <p:sp>
        <p:nvSpPr>
          <p:cNvPr id="5" name="TextBox 4">
            <a:extLst>
              <a:ext uri="{FF2B5EF4-FFF2-40B4-BE49-F238E27FC236}">
                <a16:creationId xmlns:a16="http://schemas.microsoft.com/office/drawing/2014/main" id="{46BFED4B-141F-3B87-8CF2-8B1CBB450165}"/>
              </a:ext>
            </a:extLst>
          </p:cNvPr>
          <p:cNvSpPr txBox="1"/>
          <p:nvPr/>
        </p:nvSpPr>
        <p:spPr>
          <a:xfrm>
            <a:off x="1053948" y="2451218"/>
            <a:ext cx="2693593" cy="400110"/>
          </a:xfrm>
          <a:prstGeom prst="rect">
            <a:avLst/>
          </a:prstGeom>
          <a:noFill/>
        </p:spPr>
        <p:txBody>
          <a:bodyPr wrap="square" rtlCol="0">
            <a:spAutoFit/>
          </a:bodyPr>
          <a:lstStyle/>
          <a:p>
            <a:pPr algn="ctr"/>
            <a:r>
              <a:rPr lang="en-US" sz="2000" b="1" dirty="0">
                <a:solidFill>
                  <a:schemeClr val="bg1"/>
                </a:solidFill>
                <a:latin typeface="Arial Nova" panose="020B0504020202020204" pitchFamily="34" charset="0"/>
              </a:rPr>
              <a:t>Overstayed Access</a:t>
            </a:r>
          </a:p>
        </p:txBody>
      </p:sp>
      <p:grpSp>
        <p:nvGrpSpPr>
          <p:cNvPr id="4" name="Group 3">
            <a:extLst>
              <a:ext uri="{FF2B5EF4-FFF2-40B4-BE49-F238E27FC236}">
                <a16:creationId xmlns:a16="http://schemas.microsoft.com/office/drawing/2014/main" id="{55F29809-B0DE-30AF-D207-486841838C5E}"/>
              </a:ext>
            </a:extLst>
          </p:cNvPr>
          <p:cNvGrpSpPr/>
          <p:nvPr/>
        </p:nvGrpSpPr>
        <p:grpSpPr>
          <a:xfrm>
            <a:off x="941086" y="2187762"/>
            <a:ext cx="5241535" cy="2040497"/>
            <a:chOff x="941086" y="2187762"/>
            <a:chExt cx="5241535" cy="2040497"/>
          </a:xfrm>
        </p:grpSpPr>
        <p:sp>
          <p:nvSpPr>
            <p:cNvPr id="18" name="Rectangle: Rounded Corners 17">
              <a:extLst>
                <a:ext uri="{FF2B5EF4-FFF2-40B4-BE49-F238E27FC236}">
                  <a16:creationId xmlns:a16="http://schemas.microsoft.com/office/drawing/2014/main" id="{7F9FDED0-8C8E-3D39-95D0-97B905A668EC}"/>
                </a:ext>
              </a:extLst>
            </p:cNvPr>
            <p:cNvSpPr/>
            <p:nvPr/>
          </p:nvSpPr>
          <p:spPr>
            <a:xfrm>
              <a:off x="941086" y="2187762"/>
              <a:ext cx="5087966" cy="2040497"/>
            </a:xfrm>
            <a:prstGeom prst="roundRect">
              <a:avLst/>
            </a:prstGeom>
            <a:solidFill>
              <a:schemeClr val="accent1">
                <a:alpha val="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05ED789-2999-74BC-F81F-B6EBC5A57116}"/>
                </a:ext>
              </a:extLst>
            </p:cNvPr>
            <p:cNvSpPr txBox="1"/>
            <p:nvPr/>
          </p:nvSpPr>
          <p:spPr>
            <a:xfrm>
              <a:off x="1246328" y="3123134"/>
              <a:ext cx="4936293" cy="707886"/>
            </a:xfrm>
            <a:prstGeom prst="rect">
              <a:avLst/>
            </a:prstGeom>
            <a:noFill/>
          </p:spPr>
          <p:txBody>
            <a:bodyPr wrap="square" rtlCol="0">
              <a:spAutoFit/>
            </a:bodyPr>
            <a:lstStyle/>
            <a:p>
              <a:r>
                <a:rPr lang="en-US" sz="2000" dirty="0">
                  <a:solidFill>
                    <a:schemeClr val="bg1"/>
                  </a:solidFill>
                  <a:latin typeface="Arial Nova" panose="020B0504020202020204" pitchFamily="34" charset="0"/>
                </a:rPr>
                <a:t>Lack in ending session on time, access revoke failure.</a:t>
              </a:r>
            </a:p>
          </p:txBody>
        </p:sp>
      </p:grpSp>
    </p:spTree>
    <p:extLst>
      <p:ext uri="{BB962C8B-B14F-4D97-AF65-F5344CB8AC3E}">
        <p14:creationId xmlns:p14="http://schemas.microsoft.com/office/powerpoint/2010/main" val="11472990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dots and lines&#10;&#10;AI-generated content may be incorrect.">
            <a:extLst>
              <a:ext uri="{FF2B5EF4-FFF2-40B4-BE49-F238E27FC236}">
                <a16:creationId xmlns:a16="http://schemas.microsoft.com/office/drawing/2014/main" id="{2282D167-F601-916C-4C1A-A0F6EDEDD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4" name="Freeform: Shape 23">
            <a:extLst>
              <a:ext uri="{FF2B5EF4-FFF2-40B4-BE49-F238E27FC236}">
                <a16:creationId xmlns:a16="http://schemas.microsoft.com/office/drawing/2014/main" id="{35CE2071-E850-9B16-4128-B087ECCC276B}"/>
              </a:ext>
            </a:extLst>
          </p:cNvPr>
          <p:cNvSpPr/>
          <p:nvPr/>
        </p:nvSpPr>
        <p:spPr>
          <a:xfrm>
            <a:off x="0" y="0"/>
            <a:ext cx="12191999" cy="6858000"/>
          </a:xfrm>
          <a:custGeom>
            <a:avLst/>
            <a:gdLst>
              <a:gd name="connsiteX0" fmla="*/ 8233847 w 12191999"/>
              <a:gd name="connsiteY0" fmla="*/ 2553590 h 6858000"/>
              <a:gd name="connsiteX1" fmla="*/ 7629727 w 12191999"/>
              <a:gd name="connsiteY1" fmla="*/ 3157710 h 6858000"/>
              <a:gd name="connsiteX2" fmla="*/ 7629727 w 12191999"/>
              <a:gd name="connsiteY2" fmla="*/ 5574118 h 6858000"/>
              <a:gd name="connsiteX3" fmla="*/ 8233847 w 12191999"/>
              <a:gd name="connsiteY3" fmla="*/ 6178238 h 6858000"/>
              <a:gd name="connsiteX4" fmla="*/ 11055120 w 12191999"/>
              <a:gd name="connsiteY4" fmla="*/ 6178238 h 6858000"/>
              <a:gd name="connsiteX5" fmla="*/ 11659240 w 12191999"/>
              <a:gd name="connsiteY5" fmla="*/ 5574118 h 6858000"/>
              <a:gd name="connsiteX6" fmla="*/ 11659240 w 12191999"/>
              <a:gd name="connsiteY6" fmla="*/ 3157710 h 6858000"/>
              <a:gd name="connsiteX7" fmla="*/ 11055120 w 12191999"/>
              <a:gd name="connsiteY7" fmla="*/ 2553590 h 6858000"/>
              <a:gd name="connsiteX8" fmla="*/ 2318327 w 12191999"/>
              <a:gd name="connsiteY8" fmla="*/ 535709 h 6858000"/>
              <a:gd name="connsiteX9" fmla="*/ 2318327 w 12191999"/>
              <a:gd name="connsiteY9" fmla="*/ 1305150 h 6858000"/>
              <a:gd name="connsiteX10" fmla="*/ 9568873 w 12191999"/>
              <a:gd name="connsiteY10" fmla="*/ 1305150 h 6858000"/>
              <a:gd name="connsiteX11" fmla="*/ 9568873 w 12191999"/>
              <a:gd name="connsiteY11" fmla="*/ 535709 h 6858000"/>
              <a:gd name="connsiteX12" fmla="*/ 0 w 12191999"/>
              <a:gd name="connsiteY12" fmla="*/ 0 h 6858000"/>
              <a:gd name="connsiteX13" fmla="*/ 12191999 w 12191999"/>
              <a:gd name="connsiteY13" fmla="*/ 0 h 6858000"/>
              <a:gd name="connsiteX14" fmla="*/ 12191999 w 12191999"/>
              <a:gd name="connsiteY14" fmla="*/ 6858000 h 6858000"/>
              <a:gd name="connsiteX15" fmla="*/ 0 w 12191999"/>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0">
                <a:moveTo>
                  <a:pt x="8233847" y="2553590"/>
                </a:moveTo>
                <a:cubicBezTo>
                  <a:pt x="7900201" y="2553590"/>
                  <a:pt x="7629727" y="2824064"/>
                  <a:pt x="7629727" y="3157710"/>
                </a:cubicBezTo>
                <a:lnTo>
                  <a:pt x="7629727" y="5574118"/>
                </a:lnTo>
                <a:cubicBezTo>
                  <a:pt x="7629727" y="5907764"/>
                  <a:pt x="7900201" y="6178238"/>
                  <a:pt x="8233847" y="6178238"/>
                </a:cubicBezTo>
                <a:lnTo>
                  <a:pt x="11055120" y="6178238"/>
                </a:lnTo>
                <a:cubicBezTo>
                  <a:pt x="11388766" y="6178238"/>
                  <a:pt x="11659240" y="5907764"/>
                  <a:pt x="11659240" y="5574118"/>
                </a:cubicBezTo>
                <a:lnTo>
                  <a:pt x="11659240" y="3157710"/>
                </a:lnTo>
                <a:cubicBezTo>
                  <a:pt x="11659240" y="2824064"/>
                  <a:pt x="11388766" y="2553590"/>
                  <a:pt x="11055120" y="2553590"/>
                </a:cubicBezTo>
                <a:close/>
                <a:moveTo>
                  <a:pt x="2318327" y="535709"/>
                </a:moveTo>
                <a:lnTo>
                  <a:pt x="2318327" y="1305150"/>
                </a:lnTo>
                <a:lnTo>
                  <a:pt x="9568873" y="1305150"/>
                </a:lnTo>
                <a:lnTo>
                  <a:pt x="9568873" y="535709"/>
                </a:lnTo>
                <a:close/>
                <a:moveTo>
                  <a:pt x="0" y="0"/>
                </a:moveTo>
                <a:lnTo>
                  <a:pt x="12191999" y="0"/>
                </a:lnTo>
                <a:lnTo>
                  <a:pt x="12191999" y="6858000"/>
                </a:lnTo>
                <a:lnTo>
                  <a:pt x="0" y="6858000"/>
                </a:lnTo>
                <a:close/>
              </a:path>
            </a:pathLst>
          </a:custGeom>
          <a:solidFill>
            <a:schemeClr val="tx2">
              <a:lumMod val="10000"/>
              <a:lumOff val="9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CDB15580-0F3C-FD6C-D31D-67B4E74A6DDB}"/>
              </a:ext>
            </a:extLst>
          </p:cNvPr>
          <p:cNvSpPr txBox="1"/>
          <p:nvPr/>
        </p:nvSpPr>
        <p:spPr>
          <a:xfrm>
            <a:off x="874847" y="1681713"/>
            <a:ext cx="10296605" cy="1039002"/>
          </a:xfrm>
          <a:prstGeom prst="rect">
            <a:avLst/>
          </a:prstGeom>
          <a:noFill/>
        </p:spPr>
        <p:txBody>
          <a:bodyPr wrap="square" rtlCol="0">
            <a:spAutoFit/>
          </a:bodyPr>
          <a:lstStyle/>
          <a:p>
            <a:pPr>
              <a:lnSpc>
                <a:spcPct val="150000"/>
              </a:lnSpc>
            </a:pPr>
            <a:r>
              <a:rPr lang="en-US" sz="2000" dirty="0">
                <a:latin typeface="Arial Nova" panose="020B0504020202020204" pitchFamily="34" charset="0"/>
              </a:rPr>
              <a:t>The solution turns the manual control into automated, efficient and secure system with the help of a data structure</a:t>
            </a:r>
            <a:r>
              <a:rPr lang="en-US" sz="2400" dirty="0">
                <a:latin typeface="Arial Nova" panose="020B0504020202020204" pitchFamily="34" charset="0"/>
              </a:rPr>
              <a:t>.</a:t>
            </a:r>
          </a:p>
        </p:txBody>
      </p:sp>
      <p:sp>
        <p:nvSpPr>
          <p:cNvPr id="18" name="TextBox 17">
            <a:extLst>
              <a:ext uri="{FF2B5EF4-FFF2-40B4-BE49-F238E27FC236}">
                <a16:creationId xmlns:a16="http://schemas.microsoft.com/office/drawing/2014/main" id="{BE79836B-0EC2-9757-C952-A92F67652BEB}"/>
              </a:ext>
            </a:extLst>
          </p:cNvPr>
          <p:cNvSpPr txBox="1"/>
          <p:nvPr/>
        </p:nvSpPr>
        <p:spPr>
          <a:xfrm>
            <a:off x="874847" y="3294432"/>
            <a:ext cx="6341205"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Nova" panose="020B0504020202020204" pitchFamily="34" charset="0"/>
              </a:rPr>
              <a:t>A software-based automatic extranet access control system.</a:t>
            </a:r>
          </a:p>
          <a:p>
            <a:endParaRPr lang="en-US" sz="2000" dirty="0">
              <a:latin typeface="Arial Nova" panose="020B0504020202020204" pitchFamily="34" charset="0"/>
            </a:endParaRPr>
          </a:p>
          <a:p>
            <a:pPr marL="285750" indent="-285750">
              <a:buFont typeface="Arial" panose="020B0604020202020204" pitchFamily="34" charset="0"/>
              <a:buChar char="•"/>
            </a:pPr>
            <a:r>
              <a:rPr lang="en-US" sz="2000" dirty="0">
                <a:latin typeface="Arial Nova" panose="020B0504020202020204" pitchFamily="34" charset="0"/>
              </a:rPr>
              <a:t>The system is </a:t>
            </a:r>
            <a:r>
              <a:rPr lang="en-US" sz="2000" b="1" dirty="0">
                <a:latin typeface="Arial Nova" panose="020B0504020202020204" pitchFamily="34" charset="0"/>
              </a:rPr>
              <a:t>Time- based</a:t>
            </a:r>
            <a:r>
              <a:rPr lang="en-US" sz="2000" dirty="0">
                <a:latin typeface="Arial Nova" panose="020B0504020202020204" pitchFamily="34" charset="0"/>
              </a:rPr>
              <a:t>.</a:t>
            </a:r>
          </a:p>
          <a:p>
            <a:endParaRPr lang="en-US" sz="2000" dirty="0">
              <a:latin typeface="Arial Nova" panose="020B0504020202020204" pitchFamily="34" charset="0"/>
            </a:endParaRPr>
          </a:p>
          <a:p>
            <a:pPr marL="285750" indent="-285750">
              <a:buFont typeface="Arial" panose="020B0604020202020204" pitchFamily="34" charset="0"/>
              <a:buChar char="•"/>
            </a:pPr>
            <a:r>
              <a:rPr lang="en-US" sz="2000" dirty="0">
                <a:latin typeface="Arial Nova" panose="020B0504020202020204" pitchFamily="34" charset="0"/>
              </a:rPr>
              <a:t>Developed by using </a:t>
            </a:r>
            <a:r>
              <a:rPr lang="en-US" sz="2000" b="1" dirty="0">
                <a:latin typeface="Arial Nova" panose="020B0504020202020204" pitchFamily="34" charset="0"/>
              </a:rPr>
              <a:t>Min-Heap.</a:t>
            </a:r>
          </a:p>
          <a:p>
            <a:endParaRPr lang="en-US" dirty="0"/>
          </a:p>
        </p:txBody>
      </p:sp>
      <p:pic>
        <p:nvPicPr>
          <p:cNvPr id="13" name="Picture 12" descr="A diagram of a network&#10;&#10;AI-generated content may be incorrect.">
            <a:extLst>
              <a:ext uri="{FF2B5EF4-FFF2-40B4-BE49-F238E27FC236}">
                <a16:creationId xmlns:a16="http://schemas.microsoft.com/office/drawing/2014/main" id="{727E7E5A-A559-3793-5490-ABB92D30D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9303" y="2720715"/>
            <a:ext cx="3690653" cy="3262899"/>
          </a:xfrm>
          <a:prstGeom prst="roundRect">
            <a:avLst/>
          </a:prstGeom>
        </p:spPr>
      </p:pic>
      <p:sp>
        <p:nvSpPr>
          <p:cNvPr id="25" name="TextBox 24">
            <a:extLst>
              <a:ext uri="{FF2B5EF4-FFF2-40B4-BE49-F238E27FC236}">
                <a16:creationId xmlns:a16="http://schemas.microsoft.com/office/drawing/2014/main" id="{AE1DCD0D-641C-A6A6-F8E6-9277AE3F9B2D}"/>
              </a:ext>
            </a:extLst>
          </p:cNvPr>
          <p:cNvSpPr txBox="1"/>
          <p:nvPr/>
        </p:nvSpPr>
        <p:spPr>
          <a:xfrm>
            <a:off x="2656091" y="565293"/>
            <a:ext cx="6988538" cy="769441"/>
          </a:xfrm>
          <a:prstGeom prst="rect">
            <a:avLst/>
          </a:prstGeom>
          <a:noFill/>
        </p:spPr>
        <p:txBody>
          <a:bodyPr wrap="square" rtlCol="0">
            <a:spAutoFit/>
          </a:bodyPr>
          <a:lstStyle/>
          <a:p>
            <a:r>
              <a:rPr lang="en-US" sz="4400" b="1" dirty="0">
                <a:solidFill>
                  <a:schemeClr val="bg1"/>
                </a:solidFill>
                <a:latin typeface="Arial Black" panose="020B0A04020102020204" pitchFamily="34" charset="0"/>
              </a:rPr>
              <a:t>TIME-SMART ACCESS</a:t>
            </a:r>
          </a:p>
        </p:txBody>
      </p:sp>
    </p:spTree>
    <p:extLst>
      <p:ext uri="{BB962C8B-B14F-4D97-AF65-F5344CB8AC3E}">
        <p14:creationId xmlns:p14="http://schemas.microsoft.com/office/powerpoint/2010/main" val="15369716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white dots and lines&#10;&#10;AI-generated content may be incorrect.">
            <a:extLst>
              <a:ext uri="{FF2B5EF4-FFF2-40B4-BE49-F238E27FC236}">
                <a16:creationId xmlns:a16="http://schemas.microsoft.com/office/drawing/2014/main" id="{CBB9124B-5933-1E7C-4C88-C9C70E811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33" name="Freeform: Shape 32">
            <a:extLst>
              <a:ext uri="{FF2B5EF4-FFF2-40B4-BE49-F238E27FC236}">
                <a16:creationId xmlns:a16="http://schemas.microsoft.com/office/drawing/2014/main" id="{10B3CECB-AA3D-1160-FD56-C096E44CDBDB}"/>
              </a:ext>
            </a:extLst>
          </p:cNvPr>
          <p:cNvSpPr/>
          <p:nvPr/>
        </p:nvSpPr>
        <p:spPr>
          <a:xfrm>
            <a:off x="1" y="0"/>
            <a:ext cx="12191998" cy="6858000"/>
          </a:xfrm>
          <a:custGeom>
            <a:avLst/>
            <a:gdLst>
              <a:gd name="connsiteX0" fmla="*/ 391525 w 12191998"/>
              <a:gd name="connsiteY0" fmla="*/ 5730591 h 6858000"/>
              <a:gd name="connsiteX1" fmla="*/ 227353 w 12191998"/>
              <a:gd name="connsiteY1" fmla="*/ 6058936 h 6858000"/>
              <a:gd name="connsiteX2" fmla="*/ 391525 w 12191998"/>
              <a:gd name="connsiteY2" fmla="*/ 6387280 h 6858000"/>
              <a:gd name="connsiteX3" fmla="*/ 808593 w 12191998"/>
              <a:gd name="connsiteY3" fmla="*/ 6387280 h 6858000"/>
              <a:gd name="connsiteX4" fmla="*/ 972765 w 12191998"/>
              <a:gd name="connsiteY4" fmla="*/ 6058936 h 6858000"/>
              <a:gd name="connsiteX5" fmla="*/ 808593 w 12191998"/>
              <a:gd name="connsiteY5" fmla="*/ 5730591 h 6858000"/>
              <a:gd name="connsiteX6" fmla="*/ 1122344 w 12191998"/>
              <a:gd name="connsiteY6" fmla="*/ 5303407 h 6858000"/>
              <a:gd name="connsiteX7" fmla="*/ 958172 w 12191998"/>
              <a:gd name="connsiteY7" fmla="*/ 5631752 h 6858000"/>
              <a:gd name="connsiteX8" fmla="*/ 1122344 w 12191998"/>
              <a:gd name="connsiteY8" fmla="*/ 5960096 h 6858000"/>
              <a:gd name="connsiteX9" fmla="*/ 1539412 w 12191998"/>
              <a:gd name="connsiteY9" fmla="*/ 5960096 h 6858000"/>
              <a:gd name="connsiteX10" fmla="*/ 1703584 w 12191998"/>
              <a:gd name="connsiteY10" fmla="*/ 5631752 h 6858000"/>
              <a:gd name="connsiteX11" fmla="*/ 1539412 w 12191998"/>
              <a:gd name="connsiteY11" fmla="*/ 5303407 h 6858000"/>
              <a:gd name="connsiteX12" fmla="*/ 10882619 w 12191998"/>
              <a:gd name="connsiteY12" fmla="*/ 1750745 h 6858000"/>
              <a:gd name="connsiteX13" fmla="*/ 10718447 w 12191998"/>
              <a:gd name="connsiteY13" fmla="*/ 2079090 h 6858000"/>
              <a:gd name="connsiteX14" fmla="*/ 10882619 w 12191998"/>
              <a:gd name="connsiteY14" fmla="*/ 2407434 h 6858000"/>
              <a:gd name="connsiteX15" fmla="*/ 11299687 w 12191998"/>
              <a:gd name="connsiteY15" fmla="*/ 2407434 h 6858000"/>
              <a:gd name="connsiteX16" fmla="*/ 11463859 w 12191998"/>
              <a:gd name="connsiteY16" fmla="*/ 2079090 h 6858000"/>
              <a:gd name="connsiteX17" fmla="*/ 11299687 w 12191998"/>
              <a:gd name="connsiteY17" fmla="*/ 1750745 h 6858000"/>
              <a:gd name="connsiteX18" fmla="*/ 11552204 w 12191998"/>
              <a:gd name="connsiteY18" fmla="*/ 1345454 h 6858000"/>
              <a:gd name="connsiteX19" fmla="*/ 11388032 w 12191998"/>
              <a:gd name="connsiteY19" fmla="*/ 1673799 h 6858000"/>
              <a:gd name="connsiteX20" fmla="*/ 11552204 w 12191998"/>
              <a:gd name="connsiteY20" fmla="*/ 2002143 h 6858000"/>
              <a:gd name="connsiteX21" fmla="*/ 11969272 w 12191998"/>
              <a:gd name="connsiteY21" fmla="*/ 2002143 h 6858000"/>
              <a:gd name="connsiteX22" fmla="*/ 12133444 w 12191998"/>
              <a:gd name="connsiteY22" fmla="*/ 1673799 h 6858000"/>
              <a:gd name="connsiteX23" fmla="*/ 11969272 w 12191998"/>
              <a:gd name="connsiteY23" fmla="*/ 1345454 h 6858000"/>
              <a:gd name="connsiteX24" fmla="*/ 972766 w 12191998"/>
              <a:gd name="connsiteY24" fmla="*/ 680936 h 6858000"/>
              <a:gd name="connsiteX25" fmla="*/ 972766 w 12191998"/>
              <a:gd name="connsiteY25" fmla="*/ 1450377 h 6858000"/>
              <a:gd name="connsiteX26" fmla="*/ 10787973 w 12191998"/>
              <a:gd name="connsiteY26" fmla="*/ 1450377 h 6858000"/>
              <a:gd name="connsiteX27" fmla="*/ 10787973 w 12191998"/>
              <a:gd name="connsiteY27" fmla="*/ 680936 h 6858000"/>
              <a:gd name="connsiteX28" fmla="*/ 0 w 12191998"/>
              <a:gd name="connsiteY28" fmla="*/ 0 h 6858000"/>
              <a:gd name="connsiteX29" fmla="*/ 12191998 w 12191998"/>
              <a:gd name="connsiteY29" fmla="*/ 0 h 6858000"/>
              <a:gd name="connsiteX30" fmla="*/ 12191998 w 12191998"/>
              <a:gd name="connsiteY30" fmla="*/ 6858000 h 6858000"/>
              <a:gd name="connsiteX31" fmla="*/ 0 w 12191998"/>
              <a:gd name="connsiteY3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191998" h="6858000">
                <a:moveTo>
                  <a:pt x="391525" y="5730591"/>
                </a:moveTo>
                <a:lnTo>
                  <a:pt x="227353" y="6058936"/>
                </a:lnTo>
                <a:lnTo>
                  <a:pt x="391525" y="6387280"/>
                </a:lnTo>
                <a:lnTo>
                  <a:pt x="808593" y="6387280"/>
                </a:lnTo>
                <a:lnTo>
                  <a:pt x="972765" y="6058936"/>
                </a:lnTo>
                <a:lnTo>
                  <a:pt x="808593" y="5730591"/>
                </a:lnTo>
                <a:close/>
                <a:moveTo>
                  <a:pt x="1122344" y="5303407"/>
                </a:moveTo>
                <a:lnTo>
                  <a:pt x="958172" y="5631752"/>
                </a:lnTo>
                <a:lnTo>
                  <a:pt x="1122344" y="5960096"/>
                </a:lnTo>
                <a:lnTo>
                  <a:pt x="1539412" y="5960096"/>
                </a:lnTo>
                <a:lnTo>
                  <a:pt x="1703584" y="5631752"/>
                </a:lnTo>
                <a:lnTo>
                  <a:pt x="1539412" y="5303407"/>
                </a:lnTo>
                <a:close/>
                <a:moveTo>
                  <a:pt x="10882619" y="1750745"/>
                </a:moveTo>
                <a:lnTo>
                  <a:pt x="10718447" y="2079090"/>
                </a:lnTo>
                <a:lnTo>
                  <a:pt x="10882619" y="2407434"/>
                </a:lnTo>
                <a:lnTo>
                  <a:pt x="11299687" y="2407434"/>
                </a:lnTo>
                <a:lnTo>
                  <a:pt x="11463859" y="2079090"/>
                </a:lnTo>
                <a:lnTo>
                  <a:pt x="11299687" y="1750745"/>
                </a:lnTo>
                <a:close/>
                <a:moveTo>
                  <a:pt x="11552204" y="1345454"/>
                </a:moveTo>
                <a:lnTo>
                  <a:pt x="11388032" y="1673799"/>
                </a:lnTo>
                <a:lnTo>
                  <a:pt x="11552204" y="2002143"/>
                </a:lnTo>
                <a:lnTo>
                  <a:pt x="11969272" y="2002143"/>
                </a:lnTo>
                <a:lnTo>
                  <a:pt x="12133444" y="1673799"/>
                </a:lnTo>
                <a:lnTo>
                  <a:pt x="11969272" y="1345454"/>
                </a:lnTo>
                <a:close/>
                <a:moveTo>
                  <a:pt x="972766" y="680936"/>
                </a:moveTo>
                <a:lnTo>
                  <a:pt x="972766" y="1450377"/>
                </a:lnTo>
                <a:lnTo>
                  <a:pt x="10787973" y="1450377"/>
                </a:lnTo>
                <a:lnTo>
                  <a:pt x="10787973" y="680936"/>
                </a:lnTo>
                <a:close/>
                <a:moveTo>
                  <a:pt x="0" y="0"/>
                </a:moveTo>
                <a:lnTo>
                  <a:pt x="12191998" y="0"/>
                </a:lnTo>
                <a:lnTo>
                  <a:pt x="12191998" y="6858000"/>
                </a:lnTo>
                <a:lnTo>
                  <a:pt x="0" y="6858000"/>
                </a:lnTo>
                <a:close/>
              </a:path>
            </a:pathLst>
          </a:custGeom>
          <a:solidFill>
            <a:schemeClr val="accent1">
              <a:lumMod val="5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a:extLst>
              <a:ext uri="{FF2B5EF4-FFF2-40B4-BE49-F238E27FC236}">
                <a16:creationId xmlns:a16="http://schemas.microsoft.com/office/drawing/2014/main" id="{95C9759C-1651-BC3B-3ECB-6312B5B96AB7}"/>
              </a:ext>
            </a:extLst>
          </p:cNvPr>
          <p:cNvGrpSpPr/>
          <p:nvPr/>
        </p:nvGrpSpPr>
        <p:grpSpPr>
          <a:xfrm>
            <a:off x="1177045" y="1848255"/>
            <a:ext cx="6190621" cy="769441"/>
            <a:chOff x="1177045" y="1848255"/>
            <a:chExt cx="6190621" cy="769441"/>
          </a:xfrm>
        </p:grpSpPr>
        <p:sp>
          <p:nvSpPr>
            <p:cNvPr id="9" name="Rectangle: Rounded Corners 8">
              <a:extLst>
                <a:ext uri="{FF2B5EF4-FFF2-40B4-BE49-F238E27FC236}">
                  <a16:creationId xmlns:a16="http://schemas.microsoft.com/office/drawing/2014/main" id="{7CE98C55-9D0F-1684-6621-8809E46BCEEE}"/>
                </a:ext>
              </a:extLst>
            </p:cNvPr>
            <p:cNvSpPr/>
            <p:nvPr/>
          </p:nvSpPr>
          <p:spPr>
            <a:xfrm>
              <a:off x="1177047" y="1848255"/>
              <a:ext cx="6190619" cy="769441"/>
            </a:xfrm>
            <a:prstGeom prst="roundRect">
              <a:avLst/>
            </a:prstGeom>
            <a:noFill/>
            <a:ln>
              <a:solidFill>
                <a:schemeClr val="tx2">
                  <a:lumMod val="10000"/>
                  <a:lumOff val="9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3812AC-4A97-00A7-268D-7D3A9F5512F0}"/>
                </a:ext>
              </a:extLst>
            </p:cNvPr>
            <p:cNvSpPr/>
            <p:nvPr/>
          </p:nvSpPr>
          <p:spPr>
            <a:xfrm>
              <a:off x="1177045" y="1848255"/>
              <a:ext cx="340468" cy="769441"/>
            </a:xfrm>
            <a:prstGeom prst="rect">
              <a:avLst/>
            </a:prstGeom>
            <a:solidFill>
              <a:schemeClr val="tx2">
                <a:lumMod val="10000"/>
                <a:lumOff val="90000"/>
                <a:alpha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DC8AF9-21D5-54F0-0A82-AF9469446269}"/>
                </a:ext>
              </a:extLst>
            </p:cNvPr>
            <p:cNvSpPr txBox="1"/>
            <p:nvPr/>
          </p:nvSpPr>
          <p:spPr>
            <a:xfrm>
              <a:off x="1690433" y="2029809"/>
              <a:ext cx="5311303" cy="400110"/>
            </a:xfrm>
            <a:prstGeom prst="rect">
              <a:avLst/>
            </a:prstGeom>
            <a:noFill/>
          </p:spPr>
          <p:txBody>
            <a:bodyPr wrap="square" rtlCol="0">
              <a:spAutoFit/>
            </a:bodyPr>
            <a:lstStyle/>
            <a:p>
              <a:pPr algn="ctr"/>
              <a:r>
                <a:rPr lang="en-US" sz="2000" dirty="0">
                  <a:solidFill>
                    <a:schemeClr val="bg1"/>
                  </a:solidFill>
                  <a:latin typeface="Arial Nova" panose="020B0504020202020204" pitchFamily="34" charset="0"/>
                </a:rPr>
                <a:t>Prioritize the Earliest Expiry Time </a:t>
              </a:r>
            </a:p>
          </p:txBody>
        </p:sp>
      </p:grpSp>
      <p:grpSp>
        <p:nvGrpSpPr>
          <p:cNvPr id="3" name="Group 2">
            <a:extLst>
              <a:ext uri="{FF2B5EF4-FFF2-40B4-BE49-F238E27FC236}">
                <a16:creationId xmlns:a16="http://schemas.microsoft.com/office/drawing/2014/main" id="{8D6797A9-F4AC-EFB5-282A-5AFA41286B98}"/>
              </a:ext>
            </a:extLst>
          </p:cNvPr>
          <p:cNvGrpSpPr/>
          <p:nvPr/>
        </p:nvGrpSpPr>
        <p:grpSpPr>
          <a:xfrm>
            <a:off x="3917005" y="3000025"/>
            <a:ext cx="7266563" cy="769442"/>
            <a:chOff x="3917005" y="3000025"/>
            <a:chExt cx="7266563" cy="769442"/>
          </a:xfrm>
        </p:grpSpPr>
        <p:sp>
          <p:nvSpPr>
            <p:cNvPr id="12" name="Rectangle: Rounded Corners 11">
              <a:extLst>
                <a:ext uri="{FF2B5EF4-FFF2-40B4-BE49-F238E27FC236}">
                  <a16:creationId xmlns:a16="http://schemas.microsoft.com/office/drawing/2014/main" id="{317CCE6C-9685-A80A-A01D-6E09120E8B7C}"/>
                </a:ext>
              </a:extLst>
            </p:cNvPr>
            <p:cNvSpPr/>
            <p:nvPr/>
          </p:nvSpPr>
          <p:spPr>
            <a:xfrm>
              <a:off x="3917005" y="3000026"/>
              <a:ext cx="7266562" cy="769441"/>
            </a:xfrm>
            <a:prstGeom prst="roundRect">
              <a:avLst/>
            </a:prstGeom>
            <a:noFill/>
            <a:ln>
              <a:solidFill>
                <a:schemeClr val="tx2">
                  <a:lumMod val="10000"/>
                  <a:lumOff val="9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6621CD-4DBD-D79F-9F05-3C4F2F27C262}"/>
                </a:ext>
              </a:extLst>
            </p:cNvPr>
            <p:cNvSpPr/>
            <p:nvPr/>
          </p:nvSpPr>
          <p:spPr>
            <a:xfrm>
              <a:off x="10843100" y="3000025"/>
              <a:ext cx="340468" cy="769441"/>
            </a:xfrm>
            <a:prstGeom prst="rect">
              <a:avLst/>
            </a:prstGeom>
            <a:solidFill>
              <a:schemeClr val="tx2">
                <a:lumMod val="10000"/>
                <a:lumOff val="90000"/>
                <a:alpha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A9C8DF-7693-6AE0-AC20-5DDEA9120EFC}"/>
                </a:ext>
              </a:extLst>
            </p:cNvPr>
            <p:cNvSpPr txBox="1"/>
            <p:nvPr/>
          </p:nvSpPr>
          <p:spPr>
            <a:xfrm>
              <a:off x="3951050" y="3153912"/>
              <a:ext cx="6765584" cy="400110"/>
            </a:xfrm>
            <a:prstGeom prst="rect">
              <a:avLst/>
            </a:prstGeom>
            <a:noFill/>
          </p:spPr>
          <p:txBody>
            <a:bodyPr wrap="square" rtlCol="0">
              <a:spAutoFit/>
            </a:bodyPr>
            <a:lstStyle/>
            <a:p>
              <a:pPr algn="ctr"/>
              <a:r>
                <a:rPr lang="en-US" sz="2000" dirty="0">
                  <a:solidFill>
                    <a:schemeClr val="bg1"/>
                  </a:solidFill>
                  <a:latin typeface="Arial Nova" panose="020B0504020202020204" pitchFamily="34" charset="0"/>
                </a:rPr>
                <a:t>Fast Insertion and Removal in Logarithmic time </a:t>
              </a:r>
            </a:p>
          </p:txBody>
        </p:sp>
      </p:grpSp>
      <p:grpSp>
        <p:nvGrpSpPr>
          <p:cNvPr id="4" name="Group 3">
            <a:extLst>
              <a:ext uri="{FF2B5EF4-FFF2-40B4-BE49-F238E27FC236}">
                <a16:creationId xmlns:a16="http://schemas.microsoft.com/office/drawing/2014/main" id="{2B7CA1F6-3812-5DE0-CA9A-E8C0DD5328AE}"/>
              </a:ext>
            </a:extLst>
          </p:cNvPr>
          <p:cNvGrpSpPr/>
          <p:nvPr/>
        </p:nvGrpSpPr>
        <p:grpSpPr>
          <a:xfrm>
            <a:off x="1177045" y="4065681"/>
            <a:ext cx="8443610" cy="769442"/>
            <a:chOff x="1177045" y="4065681"/>
            <a:chExt cx="8443610" cy="769442"/>
          </a:xfrm>
        </p:grpSpPr>
        <p:sp>
          <p:nvSpPr>
            <p:cNvPr id="16" name="Rectangle: Rounded Corners 15">
              <a:extLst>
                <a:ext uri="{FF2B5EF4-FFF2-40B4-BE49-F238E27FC236}">
                  <a16:creationId xmlns:a16="http://schemas.microsoft.com/office/drawing/2014/main" id="{98C84A87-6A3B-C5E4-23ED-7788F22AD505}"/>
                </a:ext>
              </a:extLst>
            </p:cNvPr>
            <p:cNvSpPr/>
            <p:nvPr/>
          </p:nvSpPr>
          <p:spPr>
            <a:xfrm>
              <a:off x="1177045" y="4065682"/>
              <a:ext cx="8443610" cy="769441"/>
            </a:xfrm>
            <a:prstGeom prst="roundRect">
              <a:avLst/>
            </a:prstGeom>
            <a:noFill/>
            <a:ln>
              <a:solidFill>
                <a:schemeClr val="tx2">
                  <a:lumMod val="10000"/>
                  <a:lumOff val="9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50641C2-85E8-722B-D926-767A03A880D3}"/>
                </a:ext>
              </a:extLst>
            </p:cNvPr>
            <p:cNvSpPr/>
            <p:nvPr/>
          </p:nvSpPr>
          <p:spPr>
            <a:xfrm>
              <a:off x="1177045" y="4065681"/>
              <a:ext cx="340468" cy="769441"/>
            </a:xfrm>
            <a:prstGeom prst="rect">
              <a:avLst/>
            </a:prstGeom>
            <a:solidFill>
              <a:schemeClr val="tx2">
                <a:lumMod val="10000"/>
                <a:lumOff val="90000"/>
                <a:alpha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A9ACFF-F270-E283-F971-79C4A9B2D3A2}"/>
                </a:ext>
              </a:extLst>
            </p:cNvPr>
            <p:cNvSpPr txBox="1"/>
            <p:nvPr/>
          </p:nvSpPr>
          <p:spPr>
            <a:xfrm>
              <a:off x="1269457" y="4234958"/>
              <a:ext cx="8258785" cy="400110"/>
            </a:xfrm>
            <a:prstGeom prst="rect">
              <a:avLst/>
            </a:prstGeom>
            <a:noFill/>
          </p:spPr>
          <p:txBody>
            <a:bodyPr wrap="square" rtlCol="0">
              <a:spAutoFit/>
            </a:bodyPr>
            <a:lstStyle/>
            <a:p>
              <a:pPr algn="ctr"/>
              <a:r>
                <a:rPr lang="en-US" sz="2000" dirty="0">
                  <a:solidFill>
                    <a:schemeClr val="bg1"/>
                  </a:solidFill>
                  <a:latin typeface="Arial Nova" panose="020B0504020202020204" pitchFamily="34" charset="0"/>
                </a:rPr>
                <a:t>Node Structure : User ID, Role, Expiry time &amp; Access Scope</a:t>
              </a:r>
            </a:p>
          </p:txBody>
        </p:sp>
      </p:grpSp>
      <p:grpSp>
        <p:nvGrpSpPr>
          <p:cNvPr id="6" name="Group 5">
            <a:extLst>
              <a:ext uri="{FF2B5EF4-FFF2-40B4-BE49-F238E27FC236}">
                <a16:creationId xmlns:a16="http://schemas.microsoft.com/office/drawing/2014/main" id="{B17CB103-AA6E-06F4-2CBD-2FC93176952A}"/>
              </a:ext>
            </a:extLst>
          </p:cNvPr>
          <p:cNvGrpSpPr/>
          <p:nvPr/>
        </p:nvGrpSpPr>
        <p:grpSpPr>
          <a:xfrm>
            <a:off x="2739955" y="5239537"/>
            <a:ext cx="8443612" cy="776936"/>
            <a:chOff x="2739955" y="5239537"/>
            <a:chExt cx="8443612" cy="776936"/>
          </a:xfrm>
        </p:grpSpPr>
        <p:sp>
          <p:nvSpPr>
            <p:cNvPr id="19" name="Rectangle: Rounded Corners 18">
              <a:extLst>
                <a:ext uri="{FF2B5EF4-FFF2-40B4-BE49-F238E27FC236}">
                  <a16:creationId xmlns:a16="http://schemas.microsoft.com/office/drawing/2014/main" id="{9BE8D841-1932-8BA1-338D-8BEF4E7D2BDD}"/>
                </a:ext>
              </a:extLst>
            </p:cNvPr>
            <p:cNvSpPr/>
            <p:nvPr/>
          </p:nvSpPr>
          <p:spPr>
            <a:xfrm>
              <a:off x="2739957" y="5239537"/>
              <a:ext cx="8443610" cy="769441"/>
            </a:xfrm>
            <a:prstGeom prst="roundRect">
              <a:avLst/>
            </a:prstGeom>
            <a:noFill/>
            <a:ln>
              <a:solidFill>
                <a:schemeClr val="tx2">
                  <a:lumMod val="10000"/>
                  <a:lumOff val="90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320465-3665-534A-5C50-BE62C263168E}"/>
                </a:ext>
              </a:extLst>
            </p:cNvPr>
            <p:cNvSpPr/>
            <p:nvPr/>
          </p:nvSpPr>
          <p:spPr>
            <a:xfrm>
              <a:off x="10843099" y="5247032"/>
              <a:ext cx="340468" cy="769441"/>
            </a:xfrm>
            <a:prstGeom prst="rect">
              <a:avLst/>
            </a:prstGeom>
            <a:solidFill>
              <a:schemeClr val="tx2">
                <a:lumMod val="10000"/>
                <a:lumOff val="90000"/>
                <a:alpha val="75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E572E2B-FBAB-BF00-AD81-C8DA91046A20}"/>
                </a:ext>
              </a:extLst>
            </p:cNvPr>
            <p:cNvSpPr txBox="1"/>
            <p:nvPr/>
          </p:nvSpPr>
          <p:spPr>
            <a:xfrm>
              <a:off x="2739955" y="5408814"/>
              <a:ext cx="8258785" cy="400110"/>
            </a:xfrm>
            <a:prstGeom prst="rect">
              <a:avLst/>
            </a:prstGeom>
            <a:noFill/>
            <a:ln>
              <a:noFill/>
            </a:ln>
          </p:spPr>
          <p:txBody>
            <a:bodyPr wrap="square" rtlCol="0">
              <a:spAutoFit/>
            </a:bodyPr>
            <a:lstStyle/>
            <a:p>
              <a:pPr algn="ctr"/>
              <a:r>
                <a:rPr lang="en-US" sz="2000" dirty="0">
                  <a:solidFill>
                    <a:schemeClr val="bg1"/>
                  </a:solidFill>
                  <a:latin typeface="Arial Nova" panose="020B0504020202020204" pitchFamily="34" charset="0"/>
                </a:rPr>
                <a:t>Optimal Ordering : Always keeps the earliest expiry at Root </a:t>
              </a:r>
            </a:p>
          </p:txBody>
        </p:sp>
      </p:grpSp>
      <p:sp>
        <p:nvSpPr>
          <p:cNvPr id="31" name="TextBox 30">
            <a:extLst>
              <a:ext uri="{FF2B5EF4-FFF2-40B4-BE49-F238E27FC236}">
                <a16:creationId xmlns:a16="http://schemas.microsoft.com/office/drawing/2014/main" id="{E7025F22-A839-1F26-6E93-3845AA28B5D7}"/>
              </a:ext>
            </a:extLst>
          </p:cNvPr>
          <p:cNvSpPr txBox="1"/>
          <p:nvPr/>
        </p:nvSpPr>
        <p:spPr>
          <a:xfrm>
            <a:off x="1188208" y="719520"/>
            <a:ext cx="10282138" cy="769441"/>
          </a:xfrm>
          <a:prstGeom prst="rect">
            <a:avLst/>
          </a:prstGeom>
          <a:noFill/>
        </p:spPr>
        <p:txBody>
          <a:bodyPr wrap="square" rtlCol="0">
            <a:spAutoFit/>
          </a:bodyPr>
          <a:lstStyle/>
          <a:p>
            <a:r>
              <a:rPr lang="en-US" sz="4400" dirty="0">
                <a:latin typeface="Arial Black" panose="020B0A04020102020204" pitchFamily="34" charset="0"/>
              </a:rPr>
              <a:t>MIN HEAP : THE FOUNDATION</a:t>
            </a:r>
          </a:p>
        </p:txBody>
      </p:sp>
    </p:spTree>
    <p:extLst>
      <p:ext uri="{BB962C8B-B14F-4D97-AF65-F5344CB8AC3E}">
        <p14:creationId xmlns:p14="http://schemas.microsoft.com/office/powerpoint/2010/main" val="3141373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dots and lines&#10;&#10;AI-generated content may be incorrect.">
            <a:extLst>
              <a:ext uri="{FF2B5EF4-FFF2-40B4-BE49-F238E27FC236}">
                <a16:creationId xmlns:a16="http://schemas.microsoft.com/office/drawing/2014/main" id="{8BDE5817-069A-BE67-C0CD-736E826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Freeform: Shape 8">
            <a:extLst>
              <a:ext uri="{FF2B5EF4-FFF2-40B4-BE49-F238E27FC236}">
                <a16:creationId xmlns:a16="http://schemas.microsoft.com/office/drawing/2014/main" id="{2E4BF9D9-4E57-46F5-BDC5-162E86BAF3B2}"/>
              </a:ext>
            </a:extLst>
          </p:cNvPr>
          <p:cNvSpPr/>
          <p:nvPr/>
        </p:nvSpPr>
        <p:spPr>
          <a:xfrm>
            <a:off x="0" y="0"/>
            <a:ext cx="12191999" cy="6858000"/>
          </a:xfrm>
          <a:custGeom>
            <a:avLst/>
            <a:gdLst>
              <a:gd name="connsiteX0" fmla="*/ 787939 w 12191999"/>
              <a:gd name="connsiteY0" fmla="*/ 525294 h 6858000"/>
              <a:gd name="connsiteX1" fmla="*/ 787939 w 12191999"/>
              <a:gd name="connsiteY1" fmla="*/ 1294735 h 6858000"/>
              <a:gd name="connsiteX2" fmla="*/ 11692646 w 12191999"/>
              <a:gd name="connsiteY2" fmla="*/ 1294735 h 6858000"/>
              <a:gd name="connsiteX3" fmla="*/ 11692646 w 12191999"/>
              <a:gd name="connsiteY3" fmla="*/ 525294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787939" y="525294"/>
                </a:moveTo>
                <a:lnTo>
                  <a:pt x="787939" y="1294735"/>
                </a:lnTo>
                <a:lnTo>
                  <a:pt x="11692646" y="1294735"/>
                </a:lnTo>
                <a:lnTo>
                  <a:pt x="11692646" y="525294"/>
                </a:lnTo>
                <a:close/>
                <a:moveTo>
                  <a:pt x="0" y="0"/>
                </a:moveTo>
                <a:lnTo>
                  <a:pt x="12191999" y="0"/>
                </a:lnTo>
                <a:lnTo>
                  <a:pt x="12191999" y="6858000"/>
                </a:lnTo>
                <a:lnTo>
                  <a:pt x="0" y="6858000"/>
                </a:lnTo>
                <a:close/>
              </a:path>
            </a:pathLst>
          </a:custGeom>
          <a:solidFill>
            <a:schemeClr val="tx2">
              <a:lumMod val="10000"/>
              <a:lumOff val="90000"/>
              <a:alpha val="74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extBox 9">
            <a:extLst>
              <a:ext uri="{FF2B5EF4-FFF2-40B4-BE49-F238E27FC236}">
                <a16:creationId xmlns:a16="http://schemas.microsoft.com/office/drawing/2014/main" id="{CEA8AEE4-0D20-77AC-9CF2-C5DCBB07E7F2}"/>
              </a:ext>
            </a:extLst>
          </p:cNvPr>
          <p:cNvSpPr txBox="1"/>
          <p:nvPr/>
        </p:nvSpPr>
        <p:spPr>
          <a:xfrm>
            <a:off x="829573" y="524815"/>
            <a:ext cx="11024681" cy="769441"/>
          </a:xfrm>
          <a:prstGeom prst="rect">
            <a:avLst/>
          </a:prstGeom>
          <a:noFill/>
        </p:spPr>
        <p:txBody>
          <a:bodyPr wrap="square" rtlCol="0">
            <a:spAutoFit/>
          </a:bodyPr>
          <a:lstStyle/>
          <a:p>
            <a:r>
              <a:rPr lang="en-US" sz="4400" b="1" dirty="0">
                <a:solidFill>
                  <a:schemeClr val="bg1"/>
                </a:solidFill>
                <a:latin typeface="Arial Black" panose="020B0A04020102020204" pitchFamily="34" charset="0"/>
              </a:rPr>
              <a:t>JUSTIFICATION : WHY MIN HEAP ?</a:t>
            </a:r>
          </a:p>
        </p:txBody>
      </p:sp>
      <p:sp>
        <p:nvSpPr>
          <p:cNvPr id="19" name="TextBox 18">
            <a:extLst>
              <a:ext uri="{FF2B5EF4-FFF2-40B4-BE49-F238E27FC236}">
                <a16:creationId xmlns:a16="http://schemas.microsoft.com/office/drawing/2014/main" id="{28B56FAD-9799-8CF4-92B1-03F8147902B5}"/>
              </a:ext>
            </a:extLst>
          </p:cNvPr>
          <p:cNvSpPr txBox="1"/>
          <p:nvPr/>
        </p:nvSpPr>
        <p:spPr>
          <a:xfrm>
            <a:off x="894945" y="1857983"/>
            <a:ext cx="10087583" cy="461665"/>
          </a:xfrm>
          <a:prstGeom prst="rect">
            <a:avLst/>
          </a:prstGeom>
          <a:noFill/>
        </p:spPr>
        <p:txBody>
          <a:bodyPr wrap="square" rtlCol="0">
            <a:spAutoFit/>
          </a:bodyPr>
          <a:lstStyle/>
          <a:p>
            <a:r>
              <a:rPr lang="en-US" sz="2400" dirty="0">
                <a:latin typeface="Arial Nova" panose="020B0504020202020204" pitchFamily="34" charset="0"/>
              </a:rPr>
              <a:t>Min heap : The best option for a priority driven access control system</a:t>
            </a:r>
            <a:r>
              <a:rPr lang="en-US" sz="2400" dirty="0">
                <a:latin typeface="Calisto MT" panose="02040603050505030304" pitchFamily="18" charset="0"/>
              </a:rPr>
              <a:t>. </a:t>
            </a:r>
          </a:p>
        </p:txBody>
      </p:sp>
      <p:grpSp>
        <p:nvGrpSpPr>
          <p:cNvPr id="3" name="Group 2">
            <a:extLst>
              <a:ext uri="{FF2B5EF4-FFF2-40B4-BE49-F238E27FC236}">
                <a16:creationId xmlns:a16="http://schemas.microsoft.com/office/drawing/2014/main" id="{C6F90F7F-C06A-9349-48BA-D03FDBCE649C}"/>
              </a:ext>
            </a:extLst>
          </p:cNvPr>
          <p:cNvGrpSpPr/>
          <p:nvPr/>
        </p:nvGrpSpPr>
        <p:grpSpPr>
          <a:xfrm>
            <a:off x="1011677" y="2529191"/>
            <a:ext cx="4552543" cy="1698992"/>
            <a:chOff x="1011677" y="2529191"/>
            <a:chExt cx="4552543" cy="1698992"/>
          </a:xfrm>
        </p:grpSpPr>
        <p:cxnSp>
          <p:nvCxnSpPr>
            <p:cNvPr id="29" name="Straight Connector 28">
              <a:extLst>
                <a:ext uri="{FF2B5EF4-FFF2-40B4-BE49-F238E27FC236}">
                  <a16:creationId xmlns:a16="http://schemas.microsoft.com/office/drawing/2014/main" id="{A2AB0FDF-437F-6B50-3BDF-1560B57BB608}"/>
                </a:ext>
              </a:extLst>
            </p:cNvPr>
            <p:cNvCxnSpPr/>
            <p:nvPr/>
          </p:nvCxnSpPr>
          <p:spPr>
            <a:xfrm>
              <a:off x="1011677" y="2529191"/>
              <a:ext cx="0" cy="1653703"/>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3CC51DD3-8C15-CC03-848D-200C78FC15E4}"/>
                </a:ext>
              </a:extLst>
            </p:cNvPr>
            <p:cNvSpPr txBox="1"/>
            <p:nvPr/>
          </p:nvSpPr>
          <p:spPr>
            <a:xfrm>
              <a:off x="1011677" y="3212520"/>
              <a:ext cx="4552543" cy="1015663"/>
            </a:xfrm>
            <a:prstGeom prst="rect">
              <a:avLst/>
            </a:prstGeom>
            <a:noFill/>
          </p:spPr>
          <p:txBody>
            <a:bodyPr wrap="square" rtlCol="0">
              <a:spAutoFit/>
            </a:bodyPr>
            <a:lstStyle/>
            <a:p>
              <a:r>
                <a:rPr lang="en-US" sz="2000" b="1" dirty="0">
                  <a:latin typeface="Arial Nova" panose="020B0504020202020204" pitchFamily="34" charset="0"/>
                </a:rPr>
                <a:t>Time Based Access</a:t>
              </a:r>
            </a:p>
            <a:p>
              <a:r>
                <a:rPr lang="en-US" sz="2000" dirty="0">
                  <a:latin typeface="Arial Nova" panose="020B0504020202020204" pitchFamily="34" charset="0"/>
                </a:rPr>
                <a:t>The temporary access of the system is time-based</a:t>
              </a:r>
              <a:endParaRPr lang="en-US" dirty="0">
                <a:latin typeface="Arial Nova" panose="020B0504020202020204" pitchFamily="34" charset="0"/>
              </a:endParaRPr>
            </a:p>
          </p:txBody>
        </p:sp>
        <p:pic>
          <p:nvPicPr>
            <p:cNvPr id="42" name="Graphic 41" descr="Clock with solid fill">
              <a:extLst>
                <a:ext uri="{FF2B5EF4-FFF2-40B4-BE49-F238E27FC236}">
                  <a16:creationId xmlns:a16="http://schemas.microsoft.com/office/drawing/2014/main" id="{737DE495-52C9-821A-9DE5-70243E742D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410" y="2555902"/>
              <a:ext cx="579433" cy="579433"/>
            </a:xfrm>
            <a:prstGeom prst="rect">
              <a:avLst/>
            </a:prstGeom>
          </p:spPr>
        </p:pic>
      </p:grpSp>
      <p:grpSp>
        <p:nvGrpSpPr>
          <p:cNvPr id="8" name="Group 7">
            <a:extLst>
              <a:ext uri="{FF2B5EF4-FFF2-40B4-BE49-F238E27FC236}">
                <a16:creationId xmlns:a16="http://schemas.microsoft.com/office/drawing/2014/main" id="{AE1DAB9E-CE04-664D-5FBD-13545923B5FD}"/>
              </a:ext>
            </a:extLst>
          </p:cNvPr>
          <p:cNvGrpSpPr/>
          <p:nvPr/>
        </p:nvGrpSpPr>
        <p:grpSpPr>
          <a:xfrm>
            <a:off x="6063574" y="2529190"/>
            <a:ext cx="5323902" cy="1698993"/>
            <a:chOff x="6063574" y="2529190"/>
            <a:chExt cx="5323902" cy="1698993"/>
          </a:xfrm>
        </p:grpSpPr>
        <p:grpSp>
          <p:nvGrpSpPr>
            <p:cNvPr id="4" name="Group 3">
              <a:extLst>
                <a:ext uri="{FF2B5EF4-FFF2-40B4-BE49-F238E27FC236}">
                  <a16:creationId xmlns:a16="http://schemas.microsoft.com/office/drawing/2014/main" id="{6B95AC23-F8BC-DA07-2434-DAA87F168E17}"/>
                </a:ext>
              </a:extLst>
            </p:cNvPr>
            <p:cNvGrpSpPr/>
            <p:nvPr/>
          </p:nvGrpSpPr>
          <p:grpSpPr>
            <a:xfrm>
              <a:off x="6063574" y="2529190"/>
              <a:ext cx="5323902" cy="1698993"/>
              <a:chOff x="6063574" y="2529190"/>
              <a:chExt cx="5323902" cy="1698993"/>
            </a:xfrm>
          </p:grpSpPr>
          <p:cxnSp>
            <p:nvCxnSpPr>
              <p:cNvPr id="30" name="Straight Connector 29">
                <a:extLst>
                  <a:ext uri="{FF2B5EF4-FFF2-40B4-BE49-F238E27FC236}">
                    <a16:creationId xmlns:a16="http://schemas.microsoft.com/office/drawing/2014/main" id="{F523C606-EB9E-122B-E2D3-A0009DF41076}"/>
                  </a:ext>
                </a:extLst>
              </p:cNvPr>
              <p:cNvCxnSpPr/>
              <p:nvPr/>
            </p:nvCxnSpPr>
            <p:spPr>
              <a:xfrm>
                <a:off x="6063574" y="2529190"/>
                <a:ext cx="0" cy="1653703"/>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56CCDB80-9B45-2573-E41C-BCDF09A2434E}"/>
                  </a:ext>
                </a:extLst>
              </p:cNvPr>
              <p:cNvSpPr txBox="1"/>
              <p:nvPr/>
            </p:nvSpPr>
            <p:spPr>
              <a:xfrm>
                <a:off x="6128427" y="3212520"/>
                <a:ext cx="5259049" cy="1015663"/>
              </a:xfrm>
              <a:prstGeom prst="rect">
                <a:avLst/>
              </a:prstGeom>
              <a:noFill/>
            </p:spPr>
            <p:txBody>
              <a:bodyPr wrap="square" rtlCol="0">
                <a:spAutoFit/>
              </a:bodyPr>
              <a:lstStyle/>
              <a:p>
                <a:r>
                  <a:rPr lang="en-US" sz="2000" b="1" dirty="0">
                    <a:latin typeface="Arial Nova" panose="020B0504020202020204" pitchFamily="34" charset="0"/>
                  </a:rPr>
                  <a:t>Prioritize Early Expiry</a:t>
                </a:r>
              </a:p>
              <a:p>
                <a:r>
                  <a:rPr lang="en-US" sz="2000" dirty="0">
                    <a:latin typeface="Arial Nova" panose="020B0504020202020204" pitchFamily="34" charset="0"/>
                  </a:rPr>
                  <a:t>With the Min heap the users are prioritized by earliest expiry time</a:t>
                </a:r>
                <a:r>
                  <a:rPr lang="en-US" sz="2000" dirty="0">
                    <a:latin typeface="Calisto MT" panose="02040603050505030304" pitchFamily="18" charset="0"/>
                  </a:rPr>
                  <a:t>.</a:t>
                </a:r>
              </a:p>
            </p:txBody>
          </p:sp>
        </p:grpSp>
        <p:pic>
          <p:nvPicPr>
            <p:cNvPr id="44" name="Graphic 43" descr="Star with solid fill">
              <a:extLst>
                <a:ext uri="{FF2B5EF4-FFF2-40B4-BE49-F238E27FC236}">
                  <a16:creationId xmlns:a16="http://schemas.microsoft.com/office/drawing/2014/main" id="{C395A8F7-3BE4-A1D5-02B1-B431E8E76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5999" y="2574614"/>
              <a:ext cx="491831" cy="491831"/>
            </a:xfrm>
            <a:prstGeom prst="rect">
              <a:avLst/>
            </a:prstGeom>
          </p:spPr>
        </p:pic>
      </p:grpSp>
      <p:grpSp>
        <p:nvGrpSpPr>
          <p:cNvPr id="11" name="Group 10">
            <a:extLst>
              <a:ext uri="{FF2B5EF4-FFF2-40B4-BE49-F238E27FC236}">
                <a16:creationId xmlns:a16="http://schemas.microsoft.com/office/drawing/2014/main" id="{1188EA2F-E793-EE98-13C2-B4D64B9DD727}"/>
              </a:ext>
            </a:extLst>
          </p:cNvPr>
          <p:cNvGrpSpPr/>
          <p:nvPr/>
        </p:nvGrpSpPr>
        <p:grpSpPr>
          <a:xfrm>
            <a:off x="6040877" y="4695216"/>
            <a:ext cx="5797683" cy="1759724"/>
            <a:chOff x="6040877" y="4695216"/>
            <a:chExt cx="5797683" cy="1759724"/>
          </a:xfrm>
        </p:grpSpPr>
        <p:cxnSp>
          <p:nvCxnSpPr>
            <p:cNvPr id="38" name="Straight Arrow Connector 37">
              <a:extLst>
                <a:ext uri="{FF2B5EF4-FFF2-40B4-BE49-F238E27FC236}">
                  <a16:creationId xmlns:a16="http://schemas.microsoft.com/office/drawing/2014/main" id="{DD6568AB-A75F-49AA-768A-101CCE20520E}"/>
                </a:ext>
              </a:extLst>
            </p:cNvPr>
            <p:cNvCxnSpPr>
              <a:cxnSpLocks/>
            </p:cNvCxnSpPr>
            <p:nvPr/>
          </p:nvCxnSpPr>
          <p:spPr>
            <a:xfrm>
              <a:off x="8222929" y="5947108"/>
              <a:ext cx="5350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4D979D38-8071-C3C4-29D8-8DDFE40D8D6C}"/>
                </a:ext>
              </a:extLst>
            </p:cNvPr>
            <p:cNvCxnSpPr>
              <a:cxnSpLocks/>
            </p:cNvCxnSpPr>
            <p:nvPr/>
          </p:nvCxnSpPr>
          <p:spPr>
            <a:xfrm>
              <a:off x="7545156" y="6247655"/>
              <a:ext cx="5350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761DCD17-B1E3-10A7-3126-E2C7BFBEF5C1}"/>
                </a:ext>
              </a:extLst>
            </p:cNvPr>
            <p:cNvCxnSpPr/>
            <p:nvPr/>
          </p:nvCxnSpPr>
          <p:spPr>
            <a:xfrm>
              <a:off x="6040877" y="4695216"/>
              <a:ext cx="0" cy="1653703"/>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5ED6F23E-C4AA-7DA0-4449-3BE50D4187EA}"/>
                </a:ext>
              </a:extLst>
            </p:cNvPr>
            <p:cNvSpPr txBox="1"/>
            <p:nvPr/>
          </p:nvSpPr>
          <p:spPr>
            <a:xfrm>
              <a:off x="6151124" y="5439277"/>
              <a:ext cx="5687436" cy="1015663"/>
            </a:xfrm>
            <a:prstGeom prst="rect">
              <a:avLst/>
            </a:prstGeom>
            <a:noFill/>
          </p:spPr>
          <p:txBody>
            <a:bodyPr wrap="square" rtlCol="0">
              <a:spAutoFit/>
            </a:bodyPr>
            <a:lstStyle/>
            <a:p>
              <a:r>
                <a:rPr lang="en-US" sz="2000" b="1" dirty="0">
                  <a:latin typeface="Arial Nova" panose="020B0504020202020204" pitchFamily="34" charset="0"/>
                </a:rPr>
                <a:t>Efficient Operations: Less Time Complexity.</a:t>
              </a:r>
            </a:p>
            <a:p>
              <a:pPr marL="342900" indent="-342900">
                <a:buFont typeface="Arial" panose="020B0604020202020204" pitchFamily="34" charset="0"/>
                <a:buChar char="•"/>
              </a:pPr>
              <a:r>
                <a:rPr lang="en-US" sz="2000" dirty="0">
                  <a:latin typeface="Arial Nova" panose="020B0504020202020204" pitchFamily="34" charset="0"/>
                </a:rPr>
                <a:t>Insert, Delete             O (log n)</a:t>
              </a:r>
            </a:p>
            <a:p>
              <a:pPr marL="342900" indent="-342900">
                <a:buFont typeface="Arial" panose="020B0604020202020204" pitchFamily="34" charset="0"/>
                <a:buChar char="•"/>
              </a:pPr>
              <a:r>
                <a:rPr lang="en-US" sz="2000" dirty="0">
                  <a:latin typeface="Arial Nova" panose="020B0504020202020204" pitchFamily="34" charset="0"/>
                </a:rPr>
                <a:t>Search            O (1)</a:t>
              </a:r>
            </a:p>
          </p:txBody>
        </p:sp>
        <p:pic>
          <p:nvPicPr>
            <p:cNvPr id="46" name="Graphic 45" descr="Lightning bolt with solid fill">
              <a:extLst>
                <a:ext uri="{FF2B5EF4-FFF2-40B4-BE49-F238E27FC236}">
                  <a16:creationId xmlns:a16="http://schemas.microsoft.com/office/drawing/2014/main" id="{1FFB00BC-BD7E-FAF7-D811-870625BCF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63574" y="4746502"/>
              <a:ext cx="579430" cy="579430"/>
            </a:xfrm>
            <a:prstGeom prst="rect">
              <a:avLst/>
            </a:prstGeom>
          </p:spPr>
        </p:pic>
      </p:grpSp>
      <p:grpSp>
        <p:nvGrpSpPr>
          <p:cNvPr id="6" name="Group 5">
            <a:extLst>
              <a:ext uri="{FF2B5EF4-FFF2-40B4-BE49-F238E27FC236}">
                <a16:creationId xmlns:a16="http://schemas.microsoft.com/office/drawing/2014/main" id="{E62F614E-DF64-5842-3271-07F2039BFFCA}"/>
              </a:ext>
            </a:extLst>
          </p:cNvPr>
          <p:cNvGrpSpPr/>
          <p:nvPr/>
        </p:nvGrpSpPr>
        <p:grpSpPr>
          <a:xfrm>
            <a:off x="988978" y="4695216"/>
            <a:ext cx="4552543" cy="1653703"/>
            <a:chOff x="988978" y="4695216"/>
            <a:chExt cx="4552543" cy="1653703"/>
          </a:xfrm>
        </p:grpSpPr>
        <p:cxnSp>
          <p:nvCxnSpPr>
            <p:cNvPr id="31" name="Straight Connector 30">
              <a:extLst>
                <a:ext uri="{FF2B5EF4-FFF2-40B4-BE49-F238E27FC236}">
                  <a16:creationId xmlns:a16="http://schemas.microsoft.com/office/drawing/2014/main" id="{D15DAB00-9B93-5332-52DF-3F50A1BF8614}"/>
                </a:ext>
              </a:extLst>
            </p:cNvPr>
            <p:cNvCxnSpPr/>
            <p:nvPr/>
          </p:nvCxnSpPr>
          <p:spPr>
            <a:xfrm>
              <a:off x="988980" y="4695216"/>
              <a:ext cx="0" cy="1653703"/>
            </a:xfrm>
            <a:prstGeom prst="line">
              <a:avLst/>
            </a:pr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42D522C0-AE65-0734-1D5D-C76F858E94E0}"/>
                </a:ext>
              </a:extLst>
            </p:cNvPr>
            <p:cNvSpPr txBox="1"/>
            <p:nvPr/>
          </p:nvSpPr>
          <p:spPr>
            <a:xfrm>
              <a:off x="988978" y="5516699"/>
              <a:ext cx="4552543" cy="707886"/>
            </a:xfrm>
            <a:prstGeom prst="rect">
              <a:avLst/>
            </a:prstGeom>
            <a:noFill/>
          </p:spPr>
          <p:txBody>
            <a:bodyPr wrap="square" rtlCol="0">
              <a:spAutoFit/>
            </a:bodyPr>
            <a:lstStyle/>
            <a:p>
              <a:r>
                <a:rPr lang="en-US" sz="2000" b="1" dirty="0">
                  <a:latin typeface="Arial Nova" panose="020B0504020202020204" pitchFamily="34" charset="0"/>
                </a:rPr>
                <a:t>Fast Scanning</a:t>
              </a:r>
            </a:p>
            <a:p>
              <a:r>
                <a:rPr lang="en-US" sz="2000" dirty="0">
                  <a:latin typeface="Arial Nova" panose="020B0504020202020204" pitchFamily="34" charset="0"/>
                </a:rPr>
                <a:t>Not all users need to be scanned</a:t>
              </a:r>
              <a:endParaRPr lang="en-US" sz="2000" b="1" dirty="0">
                <a:latin typeface="Arial Nova" panose="020B0504020202020204" pitchFamily="34" charset="0"/>
              </a:endParaRPr>
            </a:p>
          </p:txBody>
        </p:sp>
        <p:pic>
          <p:nvPicPr>
            <p:cNvPr id="47" name="Picture 46" descr="A black check mark in a circle with a check mark in the middle&#10;&#10;AI-generated content may be incorrect.">
              <a:extLst>
                <a:ext uri="{FF2B5EF4-FFF2-40B4-BE49-F238E27FC236}">
                  <a16:creationId xmlns:a16="http://schemas.microsoft.com/office/drawing/2014/main" id="{BADE5676-CED9-50A2-E9E4-83A299279F9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80" b="89820" l="2972" r="89860">
                          <a14:foregroundMark x1="78497" y1="27745" x2="78497" y2="27745"/>
                          <a14:foregroundMark x1="12238" y1="48104" x2="12238" y2="48104"/>
                          <a14:foregroundMark x1="2972" y1="63273" x2="2972" y2="63273"/>
                          <a14:foregroundMark x1="11538" y1="73852" x2="11538" y2="73852"/>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26105" y="4783531"/>
              <a:ext cx="724464" cy="634539"/>
            </a:xfrm>
            <a:prstGeom prst="rect">
              <a:avLst/>
            </a:prstGeom>
            <a:noFill/>
            <a:ln>
              <a:noFill/>
            </a:ln>
          </p:spPr>
        </p:pic>
      </p:grpSp>
    </p:spTree>
    <p:extLst>
      <p:ext uri="{BB962C8B-B14F-4D97-AF65-F5344CB8AC3E}">
        <p14:creationId xmlns:p14="http://schemas.microsoft.com/office/powerpoint/2010/main" val="303385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background with white dots and lines&#10;&#10;AI-generated content may be incorrect.">
            <a:extLst>
              <a:ext uri="{FF2B5EF4-FFF2-40B4-BE49-F238E27FC236}">
                <a16:creationId xmlns:a16="http://schemas.microsoft.com/office/drawing/2014/main" id="{A1286296-5F74-0EFF-F5A7-3B1A87E0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9" name="Freeform: Shape 28">
            <a:extLst>
              <a:ext uri="{FF2B5EF4-FFF2-40B4-BE49-F238E27FC236}">
                <a16:creationId xmlns:a16="http://schemas.microsoft.com/office/drawing/2014/main" id="{7DFDF128-FAC0-07DD-71B4-AAE38DEB1519}"/>
              </a:ext>
            </a:extLst>
          </p:cNvPr>
          <p:cNvSpPr/>
          <p:nvPr/>
        </p:nvSpPr>
        <p:spPr>
          <a:xfrm>
            <a:off x="2" y="1"/>
            <a:ext cx="12191999" cy="6857998"/>
          </a:xfrm>
          <a:custGeom>
            <a:avLst/>
            <a:gdLst>
              <a:gd name="connsiteX0" fmla="*/ 325277 w 12191999"/>
              <a:gd name="connsiteY0" fmla="*/ 5982625 h 6857998"/>
              <a:gd name="connsiteX1" fmla="*/ 161105 w 12191999"/>
              <a:gd name="connsiteY1" fmla="*/ 6310970 h 6857998"/>
              <a:gd name="connsiteX2" fmla="*/ 325277 w 12191999"/>
              <a:gd name="connsiteY2" fmla="*/ 6639314 h 6857998"/>
              <a:gd name="connsiteX3" fmla="*/ 742345 w 12191999"/>
              <a:gd name="connsiteY3" fmla="*/ 6639314 h 6857998"/>
              <a:gd name="connsiteX4" fmla="*/ 906517 w 12191999"/>
              <a:gd name="connsiteY4" fmla="*/ 6310970 h 6857998"/>
              <a:gd name="connsiteX5" fmla="*/ 742345 w 12191999"/>
              <a:gd name="connsiteY5" fmla="*/ 5982625 h 6857998"/>
              <a:gd name="connsiteX6" fmla="*/ 954885 w 12191999"/>
              <a:gd name="connsiteY6" fmla="*/ 5600403 h 6857998"/>
              <a:gd name="connsiteX7" fmla="*/ 790713 w 12191999"/>
              <a:gd name="connsiteY7" fmla="*/ 5928748 h 6857998"/>
              <a:gd name="connsiteX8" fmla="*/ 954885 w 12191999"/>
              <a:gd name="connsiteY8" fmla="*/ 6257092 h 6857998"/>
              <a:gd name="connsiteX9" fmla="*/ 1371953 w 12191999"/>
              <a:gd name="connsiteY9" fmla="*/ 6257092 h 6857998"/>
              <a:gd name="connsiteX10" fmla="*/ 1536125 w 12191999"/>
              <a:gd name="connsiteY10" fmla="*/ 5928748 h 6857998"/>
              <a:gd name="connsiteX11" fmla="*/ 1371953 w 12191999"/>
              <a:gd name="connsiteY11" fmla="*/ 5600403 h 6857998"/>
              <a:gd name="connsiteX12" fmla="*/ 305270 w 12191999"/>
              <a:gd name="connsiteY12" fmla="*/ 5272059 h 6857998"/>
              <a:gd name="connsiteX13" fmla="*/ 141098 w 12191999"/>
              <a:gd name="connsiteY13" fmla="*/ 5600404 h 6857998"/>
              <a:gd name="connsiteX14" fmla="*/ 305270 w 12191999"/>
              <a:gd name="connsiteY14" fmla="*/ 5928748 h 6857998"/>
              <a:gd name="connsiteX15" fmla="*/ 722338 w 12191999"/>
              <a:gd name="connsiteY15" fmla="*/ 5928748 h 6857998"/>
              <a:gd name="connsiteX16" fmla="*/ 886510 w 12191999"/>
              <a:gd name="connsiteY16" fmla="*/ 5600404 h 6857998"/>
              <a:gd name="connsiteX17" fmla="*/ 722338 w 12191999"/>
              <a:gd name="connsiteY17" fmla="*/ 5272059 h 6857998"/>
              <a:gd name="connsiteX18" fmla="*/ 10919568 w 12191999"/>
              <a:gd name="connsiteY18" fmla="*/ 1293885 h 6857998"/>
              <a:gd name="connsiteX19" fmla="*/ 10755396 w 12191999"/>
              <a:gd name="connsiteY19" fmla="*/ 1622229 h 6857998"/>
              <a:gd name="connsiteX20" fmla="*/ 10919568 w 12191999"/>
              <a:gd name="connsiteY20" fmla="*/ 1950574 h 6857998"/>
              <a:gd name="connsiteX21" fmla="*/ 11336636 w 12191999"/>
              <a:gd name="connsiteY21" fmla="*/ 1950574 h 6857998"/>
              <a:gd name="connsiteX22" fmla="*/ 11500808 w 12191999"/>
              <a:gd name="connsiteY22" fmla="*/ 1622229 h 6857998"/>
              <a:gd name="connsiteX23" fmla="*/ 11336636 w 12191999"/>
              <a:gd name="connsiteY23" fmla="*/ 1293885 h 6857998"/>
              <a:gd name="connsiteX24" fmla="*/ 11583649 w 12191999"/>
              <a:gd name="connsiteY24" fmla="*/ 965540 h 6857998"/>
              <a:gd name="connsiteX25" fmla="*/ 11419477 w 12191999"/>
              <a:gd name="connsiteY25" fmla="*/ 1293885 h 6857998"/>
              <a:gd name="connsiteX26" fmla="*/ 11583649 w 12191999"/>
              <a:gd name="connsiteY26" fmla="*/ 1622229 h 6857998"/>
              <a:gd name="connsiteX27" fmla="*/ 12000717 w 12191999"/>
              <a:gd name="connsiteY27" fmla="*/ 1622229 h 6857998"/>
              <a:gd name="connsiteX28" fmla="*/ 12164889 w 12191999"/>
              <a:gd name="connsiteY28" fmla="*/ 1293885 h 6857998"/>
              <a:gd name="connsiteX29" fmla="*/ 12000717 w 12191999"/>
              <a:gd name="connsiteY29" fmla="*/ 965540 h 6857998"/>
              <a:gd name="connsiteX30" fmla="*/ 10919568 w 12191999"/>
              <a:gd name="connsiteY30" fmla="*/ 600904 h 6857998"/>
              <a:gd name="connsiteX31" fmla="*/ 10755396 w 12191999"/>
              <a:gd name="connsiteY31" fmla="*/ 929249 h 6857998"/>
              <a:gd name="connsiteX32" fmla="*/ 10919568 w 12191999"/>
              <a:gd name="connsiteY32" fmla="*/ 1257593 h 6857998"/>
              <a:gd name="connsiteX33" fmla="*/ 11336636 w 12191999"/>
              <a:gd name="connsiteY33" fmla="*/ 1257593 h 6857998"/>
              <a:gd name="connsiteX34" fmla="*/ 11500808 w 12191999"/>
              <a:gd name="connsiteY34" fmla="*/ 929249 h 6857998"/>
              <a:gd name="connsiteX35" fmla="*/ 11336636 w 12191999"/>
              <a:gd name="connsiteY35" fmla="*/ 600904 h 6857998"/>
              <a:gd name="connsiteX36" fmla="*/ 2412274 w 12191999"/>
              <a:gd name="connsiteY36" fmla="*/ 373019 h 6857998"/>
              <a:gd name="connsiteX37" fmla="*/ 2412274 w 12191999"/>
              <a:gd name="connsiteY37" fmla="*/ 1121956 h 6857998"/>
              <a:gd name="connsiteX38" fmla="*/ 9753599 w 12191999"/>
              <a:gd name="connsiteY38" fmla="*/ 1121956 h 6857998"/>
              <a:gd name="connsiteX39" fmla="*/ 9753599 w 12191999"/>
              <a:gd name="connsiteY39" fmla="*/ 373019 h 6857998"/>
              <a:gd name="connsiteX40" fmla="*/ 0 w 12191999"/>
              <a:gd name="connsiteY40" fmla="*/ 0 h 6857998"/>
              <a:gd name="connsiteX41" fmla="*/ 12191999 w 12191999"/>
              <a:gd name="connsiteY41" fmla="*/ 0 h 6857998"/>
              <a:gd name="connsiteX42" fmla="*/ 12191999 w 12191999"/>
              <a:gd name="connsiteY42" fmla="*/ 6857998 h 6857998"/>
              <a:gd name="connsiteX43" fmla="*/ 0 w 12191999"/>
              <a:gd name="connsiteY43"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91999" h="6857998">
                <a:moveTo>
                  <a:pt x="325277" y="5982625"/>
                </a:moveTo>
                <a:lnTo>
                  <a:pt x="161105" y="6310970"/>
                </a:lnTo>
                <a:lnTo>
                  <a:pt x="325277" y="6639314"/>
                </a:lnTo>
                <a:lnTo>
                  <a:pt x="742345" y="6639314"/>
                </a:lnTo>
                <a:lnTo>
                  <a:pt x="906517" y="6310970"/>
                </a:lnTo>
                <a:lnTo>
                  <a:pt x="742345" y="5982625"/>
                </a:lnTo>
                <a:close/>
                <a:moveTo>
                  <a:pt x="954885" y="5600403"/>
                </a:moveTo>
                <a:lnTo>
                  <a:pt x="790713" y="5928748"/>
                </a:lnTo>
                <a:lnTo>
                  <a:pt x="954885" y="6257092"/>
                </a:lnTo>
                <a:lnTo>
                  <a:pt x="1371953" y="6257092"/>
                </a:lnTo>
                <a:lnTo>
                  <a:pt x="1536125" y="5928748"/>
                </a:lnTo>
                <a:lnTo>
                  <a:pt x="1371953" y="5600403"/>
                </a:lnTo>
                <a:close/>
                <a:moveTo>
                  <a:pt x="305270" y="5272059"/>
                </a:moveTo>
                <a:lnTo>
                  <a:pt x="141098" y="5600404"/>
                </a:lnTo>
                <a:lnTo>
                  <a:pt x="305270" y="5928748"/>
                </a:lnTo>
                <a:lnTo>
                  <a:pt x="722338" y="5928748"/>
                </a:lnTo>
                <a:lnTo>
                  <a:pt x="886510" y="5600404"/>
                </a:lnTo>
                <a:lnTo>
                  <a:pt x="722338" y="5272059"/>
                </a:lnTo>
                <a:close/>
                <a:moveTo>
                  <a:pt x="10919568" y="1293885"/>
                </a:moveTo>
                <a:lnTo>
                  <a:pt x="10755396" y="1622229"/>
                </a:lnTo>
                <a:lnTo>
                  <a:pt x="10919568" y="1950574"/>
                </a:lnTo>
                <a:lnTo>
                  <a:pt x="11336636" y="1950574"/>
                </a:lnTo>
                <a:lnTo>
                  <a:pt x="11500808" y="1622229"/>
                </a:lnTo>
                <a:lnTo>
                  <a:pt x="11336636" y="1293885"/>
                </a:lnTo>
                <a:close/>
                <a:moveTo>
                  <a:pt x="11583649" y="965540"/>
                </a:moveTo>
                <a:lnTo>
                  <a:pt x="11419477" y="1293885"/>
                </a:lnTo>
                <a:lnTo>
                  <a:pt x="11583649" y="1622229"/>
                </a:lnTo>
                <a:lnTo>
                  <a:pt x="12000717" y="1622229"/>
                </a:lnTo>
                <a:lnTo>
                  <a:pt x="12164889" y="1293885"/>
                </a:lnTo>
                <a:lnTo>
                  <a:pt x="12000717" y="965540"/>
                </a:lnTo>
                <a:close/>
                <a:moveTo>
                  <a:pt x="10919568" y="600904"/>
                </a:moveTo>
                <a:lnTo>
                  <a:pt x="10755396" y="929249"/>
                </a:lnTo>
                <a:lnTo>
                  <a:pt x="10919568" y="1257593"/>
                </a:lnTo>
                <a:lnTo>
                  <a:pt x="11336636" y="1257593"/>
                </a:lnTo>
                <a:lnTo>
                  <a:pt x="11500808" y="929249"/>
                </a:lnTo>
                <a:lnTo>
                  <a:pt x="11336636" y="600904"/>
                </a:lnTo>
                <a:close/>
                <a:moveTo>
                  <a:pt x="2412274" y="373019"/>
                </a:moveTo>
                <a:lnTo>
                  <a:pt x="2412274" y="1121956"/>
                </a:lnTo>
                <a:lnTo>
                  <a:pt x="9753599" y="1121956"/>
                </a:lnTo>
                <a:lnTo>
                  <a:pt x="9753599" y="373019"/>
                </a:lnTo>
                <a:close/>
                <a:moveTo>
                  <a:pt x="0" y="0"/>
                </a:moveTo>
                <a:lnTo>
                  <a:pt x="12191999" y="0"/>
                </a:lnTo>
                <a:lnTo>
                  <a:pt x="12191999" y="6857998"/>
                </a:lnTo>
                <a:lnTo>
                  <a:pt x="0" y="6857998"/>
                </a:lnTo>
                <a:close/>
              </a:path>
            </a:pathLst>
          </a:custGeom>
          <a:solidFill>
            <a:schemeClr val="accent1">
              <a:lumMod val="5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7" name="Chart 16">
            <a:extLst>
              <a:ext uri="{FF2B5EF4-FFF2-40B4-BE49-F238E27FC236}">
                <a16:creationId xmlns:a16="http://schemas.microsoft.com/office/drawing/2014/main" id="{DB1DB931-EF44-31CC-03CE-2D92BE111DEA}"/>
              </a:ext>
            </a:extLst>
          </p:cNvPr>
          <p:cNvGraphicFramePr/>
          <p:nvPr>
            <p:extLst>
              <p:ext uri="{D42A27DB-BD31-4B8C-83A1-F6EECF244321}">
                <p14:modId xmlns:p14="http://schemas.microsoft.com/office/powerpoint/2010/main" val="1876898106"/>
              </p:ext>
            </p:extLst>
          </p:nvPr>
        </p:nvGraphicFramePr>
        <p:xfrm>
          <a:off x="256903" y="1257593"/>
          <a:ext cx="10871200" cy="54356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3FF5AC94-E291-31E4-FD95-E669EC499A27}"/>
              </a:ext>
            </a:extLst>
          </p:cNvPr>
          <p:cNvSpPr txBox="1"/>
          <p:nvPr/>
        </p:nvSpPr>
        <p:spPr>
          <a:xfrm>
            <a:off x="1798319" y="446456"/>
            <a:ext cx="8515644" cy="646331"/>
          </a:xfrm>
          <a:prstGeom prst="rect">
            <a:avLst/>
          </a:prstGeom>
          <a:noFill/>
        </p:spPr>
        <p:txBody>
          <a:bodyPr wrap="square" rtlCol="0">
            <a:spAutoFit/>
          </a:bodyPr>
          <a:lstStyle/>
          <a:p>
            <a:pPr algn="ctr"/>
            <a:r>
              <a:rPr lang="en-US" sz="3600" b="1" dirty="0">
                <a:latin typeface="Arial Black" panose="020B0A04020102020204" pitchFamily="34" charset="0"/>
              </a:rPr>
              <a:t>RIGHT TOOL FOR THE JOB</a:t>
            </a:r>
          </a:p>
        </p:txBody>
      </p:sp>
    </p:spTree>
    <p:extLst>
      <p:ext uri="{BB962C8B-B14F-4D97-AF65-F5344CB8AC3E}">
        <p14:creationId xmlns:p14="http://schemas.microsoft.com/office/powerpoint/2010/main" val="7802581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dots and lines&#10;&#10;AI-generated content may be incorrect.">
            <a:extLst>
              <a:ext uri="{FF2B5EF4-FFF2-40B4-BE49-F238E27FC236}">
                <a16:creationId xmlns:a16="http://schemas.microsoft.com/office/drawing/2014/main" id="{9968CD50-874E-B52A-A8AD-1981951D0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8" name="Freeform: Shape 17">
            <a:extLst>
              <a:ext uri="{FF2B5EF4-FFF2-40B4-BE49-F238E27FC236}">
                <a16:creationId xmlns:a16="http://schemas.microsoft.com/office/drawing/2014/main" id="{98670C85-6E37-3EDE-48DB-C24270C989D9}"/>
              </a:ext>
            </a:extLst>
          </p:cNvPr>
          <p:cNvSpPr/>
          <p:nvPr/>
        </p:nvSpPr>
        <p:spPr>
          <a:xfrm>
            <a:off x="1" y="0"/>
            <a:ext cx="12191999" cy="6858000"/>
          </a:xfrm>
          <a:custGeom>
            <a:avLst/>
            <a:gdLst/>
            <a:ahLst/>
            <a:cxnLst/>
            <a:rect l="l" t="t" r="r" b="b"/>
            <a:pathLst>
              <a:path w="12191999" h="6858000">
                <a:moveTo>
                  <a:pt x="2760616" y="388798"/>
                </a:moveTo>
                <a:lnTo>
                  <a:pt x="2760616" y="1163861"/>
                </a:lnTo>
                <a:lnTo>
                  <a:pt x="9196251" y="1163861"/>
                </a:lnTo>
                <a:lnTo>
                  <a:pt x="9196251" y="388798"/>
                </a:lnTo>
                <a:close/>
                <a:moveTo>
                  <a:pt x="0" y="0"/>
                </a:moveTo>
                <a:lnTo>
                  <a:pt x="12191999" y="0"/>
                </a:lnTo>
                <a:lnTo>
                  <a:pt x="12191999" y="6858000"/>
                </a:lnTo>
                <a:lnTo>
                  <a:pt x="0" y="6858000"/>
                </a:lnTo>
                <a:close/>
              </a:path>
            </a:pathLst>
          </a:custGeom>
          <a:solidFill>
            <a:schemeClr val="tx2">
              <a:lumMod val="10000"/>
              <a:lumOff val="9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computer screen shot of a computer&#10;&#10;AI-generated content may be incorrect.">
            <a:extLst>
              <a:ext uri="{FF2B5EF4-FFF2-40B4-BE49-F238E27FC236}">
                <a16:creationId xmlns:a16="http://schemas.microsoft.com/office/drawing/2014/main" id="{C77AEAE8-CB28-36A3-5E93-103FD980D36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t="22558" b="16190"/>
          <a:stretch/>
        </p:blipFill>
        <p:spPr>
          <a:xfrm>
            <a:off x="1184363" y="2398371"/>
            <a:ext cx="3283133" cy="2175273"/>
          </a:xfrm>
          <a:prstGeom prst="roundRect">
            <a:avLst/>
          </a:prstGeom>
        </p:spPr>
      </p:pic>
      <p:pic>
        <p:nvPicPr>
          <p:cNvPr id="12" name="Picture 11" descr="A neon signs with text and arrows&#10;&#10;AI-generated content may be incorrect.">
            <a:extLst>
              <a:ext uri="{FF2B5EF4-FFF2-40B4-BE49-F238E27FC236}">
                <a16:creationId xmlns:a16="http://schemas.microsoft.com/office/drawing/2014/main" id="{494AC5F7-8C96-A911-085A-2A88D3F749E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rcRect t="27048" b="10603"/>
          <a:stretch/>
        </p:blipFill>
        <p:spPr>
          <a:xfrm>
            <a:off x="8699863" y="4749129"/>
            <a:ext cx="3100252" cy="1834094"/>
          </a:xfrm>
          <a:prstGeom prst="roundRect">
            <a:avLst/>
          </a:prstGeom>
        </p:spPr>
      </p:pic>
      <p:sp>
        <p:nvSpPr>
          <p:cNvPr id="14" name="TextBox 13">
            <a:extLst>
              <a:ext uri="{FF2B5EF4-FFF2-40B4-BE49-F238E27FC236}">
                <a16:creationId xmlns:a16="http://schemas.microsoft.com/office/drawing/2014/main" id="{CF1FC8F1-D1B0-1547-261B-B7F84809B596}"/>
              </a:ext>
            </a:extLst>
          </p:cNvPr>
          <p:cNvSpPr txBox="1"/>
          <p:nvPr/>
        </p:nvSpPr>
        <p:spPr>
          <a:xfrm>
            <a:off x="1101636" y="1428710"/>
            <a:ext cx="10863945" cy="707886"/>
          </a:xfrm>
          <a:prstGeom prst="rect">
            <a:avLst/>
          </a:prstGeom>
          <a:noFill/>
        </p:spPr>
        <p:txBody>
          <a:bodyPr wrap="square" rtlCol="0">
            <a:spAutoFit/>
          </a:bodyPr>
          <a:lstStyle/>
          <a:p>
            <a:r>
              <a:rPr lang="en-US" sz="2000" dirty="0">
                <a:latin typeface="Arial Nova" panose="020B0504020202020204" pitchFamily="34" charset="0"/>
              </a:rPr>
              <a:t>This virtual system is designed to manage temporary access for extranet users efficiently and securely while operating continuously. </a:t>
            </a:r>
          </a:p>
        </p:txBody>
      </p:sp>
      <p:sp>
        <p:nvSpPr>
          <p:cNvPr id="15" name="TextBox 14">
            <a:extLst>
              <a:ext uri="{FF2B5EF4-FFF2-40B4-BE49-F238E27FC236}">
                <a16:creationId xmlns:a16="http://schemas.microsoft.com/office/drawing/2014/main" id="{4734FF1E-23EF-D931-E05F-A3F56A0939EE}"/>
              </a:ext>
            </a:extLst>
          </p:cNvPr>
          <p:cNvSpPr txBox="1"/>
          <p:nvPr/>
        </p:nvSpPr>
        <p:spPr>
          <a:xfrm>
            <a:off x="5385434" y="2461981"/>
            <a:ext cx="7835266"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000" dirty="0">
                <a:latin typeface="Arial Nova" panose="020B0504020202020204" pitchFamily="34" charset="0"/>
              </a:rPr>
              <a:t>Heap Node : One node per user</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Key of the heap : Expiry Time</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Root : Next user to be expired</a:t>
            </a:r>
          </a:p>
          <a:p>
            <a:pPr marL="342900" indent="-342900">
              <a:lnSpc>
                <a:spcPct val="150000"/>
              </a:lnSpc>
              <a:buFont typeface="Wingdings" panose="05000000000000000000" pitchFamily="2" charset="2"/>
              <a:buChar char="ü"/>
            </a:pPr>
            <a:r>
              <a:rPr lang="en-US" sz="2000" dirty="0">
                <a:latin typeface="Arial Nova" panose="020B0504020202020204" pitchFamily="34" charset="0"/>
              </a:rPr>
              <a:t>Access Revocation : Automatic</a:t>
            </a:r>
            <a:endParaRPr lang="en-US" sz="2400" dirty="0">
              <a:latin typeface="Calisto MT" panose="02040603050505030304" pitchFamily="18" charset="0"/>
            </a:endParaRPr>
          </a:p>
          <a:p>
            <a:pPr marL="342900" indent="-342900">
              <a:buFont typeface="Wingdings" panose="05000000000000000000" pitchFamily="2" charset="2"/>
              <a:buChar char="ü"/>
            </a:pPr>
            <a:endParaRPr lang="en-US" sz="2400" dirty="0">
              <a:latin typeface="Calisto MT" panose="02040603050505030304" pitchFamily="18" charset="0"/>
            </a:endParaRPr>
          </a:p>
        </p:txBody>
      </p:sp>
      <p:sp>
        <p:nvSpPr>
          <p:cNvPr id="16" name="TextBox 15">
            <a:extLst>
              <a:ext uri="{FF2B5EF4-FFF2-40B4-BE49-F238E27FC236}">
                <a16:creationId xmlns:a16="http://schemas.microsoft.com/office/drawing/2014/main" id="{A24D7C9A-5EB9-66F5-F96B-9B518380B01F}"/>
              </a:ext>
            </a:extLst>
          </p:cNvPr>
          <p:cNvSpPr txBox="1"/>
          <p:nvPr/>
        </p:nvSpPr>
        <p:spPr>
          <a:xfrm>
            <a:off x="2060345" y="5059038"/>
            <a:ext cx="713232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dirty="0">
                <a:latin typeface="Arial Nova" panose="020B0504020202020204" pitchFamily="34" charset="0"/>
              </a:rPr>
              <a:t>Unusual Behavior : Immediate user removal</a:t>
            </a:r>
          </a:p>
          <a:p>
            <a:pPr marL="285750" indent="-285750">
              <a:lnSpc>
                <a:spcPct val="150000"/>
              </a:lnSpc>
              <a:buFont typeface="Wingdings" panose="05000000000000000000" pitchFamily="2" charset="2"/>
              <a:buChar char="ü"/>
            </a:pPr>
            <a:r>
              <a:rPr lang="en-US" sz="2000" dirty="0">
                <a:latin typeface="Arial Nova" panose="020B0504020202020204" pitchFamily="34" charset="0"/>
              </a:rPr>
              <a:t>Access Duration : Automatic based on the role</a:t>
            </a:r>
          </a:p>
          <a:p>
            <a:pPr marL="285750" indent="-285750">
              <a:lnSpc>
                <a:spcPct val="150000"/>
              </a:lnSpc>
              <a:buFont typeface="Wingdings" panose="05000000000000000000" pitchFamily="2" charset="2"/>
              <a:buChar char="ü"/>
            </a:pPr>
            <a:r>
              <a:rPr lang="en-US" sz="2000" dirty="0">
                <a:latin typeface="Arial Nova" panose="020B0504020202020204" pitchFamily="34" charset="0"/>
              </a:rPr>
              <a:t>Time Extension : Upon user request</a:t>
            </a:r>
          </a:p>
          <a:p>
            <a:endParaRPr lang="en-US" dirty="0"/>
          </a:p>
        </p:txBody>
      </p:sp>
      <p:sp>
        <p:nvSpPr>
          <p:cNvPr id="19" name="TextBox 18">
            <a:extLst>
              <a:ext uri="{FF2B5EF4-FFF2-40B4-BE49-F238E27FC236}">
                <a16:creationId xmlns:a16="http://schemas.microsoft.com/office/drawing/2014/main" id="{6E7A73F1-1E3D-50D6-3256-2196DE2B7BD5}"/>
              </a:ext>
            </a:extLst>
          </p:cNvPr>
          <p:cNvSpPr txBox="1"/>
          <p:nvPr/>
        </p:nvSpPr>
        <p:spPr>
          <a:xfrm>
            <a:off x="2891757" y="397494"/>
            <a:ext cx="6300908" cy="769441"/>
          </a:xfrm>
          <a:prstGeom prst="rect">
            <a:avLst/>
          </a:prstGeom>
          <a:noFill/>
        </p:spPr>
        <p:txBody>
          <a:bodyPr wrap="square" rtlCol="0">
            <a:spAutoFit/>
          </a:bodyPr>
          <a:lstStyle/>
          <a:p>
            <a:r>
              <a:rPr lang="en-US" sz="4400" dirty="0">
                <a:solidFill>
                  <a:schemeClr val="bg1"/>
                </a:solidFill>
                <a:latin typeface="Arial Black" panose="020B0A04020102020204" pitchFamily="34" charset="0"/>
              </a:rPr>
              <a:t>THE CONTROL HUB</a:t>
            </a:r>
          </a:p>
        </p:txBody>
      </p:sp>
    </p:spTree>
    <p:extLst>
      <p:ext uri="{BB962C8B-B14F-4D97-AF65-F5344CB8AC3E}">
        <p14:creationId xmlns:p14="http://schemas.microsoft.com/office/powerpoint/2010/main" val="13533502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white dots and lines&#10;&#10;AI-generated content may be incorrect.">
            <a:extLst>
              <a:ext uri="{FF2B5EF4-FFF2-40B4-BE49-F238E27FC236}">
                <a16:creationId xmlns:a16="http://schemas.microsoft.com/office/drawing/2014/main" id="{2B89984E-605A-9618-4611-B93B844E7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85" name="Freeform: Shape 84">
            <a:extLst>
              <a:ext uri="{FF2B5EF4-FFF2-40B4-BE49-F238E27FC236}">
                <a16:creationId xmlns:a16="http://schemas.microsoft.com/office/drawing/2014/main" id="{29649C7F-F7CF-3A0E-F860-278379D5D47A}"/>
              </a:ext>
            </a:extLst>
          </p:cNvPr>
          <p:cNvSpPr/>
          <p:nvPr/>
        </p:nvSpPr>
        <p:spPr>
          <a:xfrm>
            <a:off x="-12988" y="0"/>
            <a:ext cx="12191999" cy="6858000"/>
          </a:xfrm>
          <a:custGeom>
            <a:avLst/>
            <a:gdLst/>
            <a:ahLst/>
            <a:cxnLst/>
            <a:rect l="l" t="t" r="r" b="b"/>
            <a:pathLst>
              <a:path w="12191999" h="6858000">
                <a:moveTo>
                  <a:pt x="3146527" y="524882"/>
                </a:moveTo>
                <a:lnTo>
                  <a:pt x="3146527" y="1081519"/>
                </a:lnTo>
                <a:lnTo>
                  <a:pt x="9383646" y="1081519"/>
                </a:lnTo>
                <a:lnTo>
                  <a:pt x="9383646" y="524882"/>
                </a:lnTo>
                <a:close/>
                <a:moveTo>
                  <a:pt x="0" y="0"/>
                </a:moveTo>
                <a:lnTo>
                  <a:pt x="12191999" y="0"/>
                </a:lnTo>
                <a:lnTo>
                  <a:pt x="12191999" y="6858000"/>
                </a:lnTo>
                <a:lnTo>
                  <a:pt x="0" y="6858000"/>
                </a:lnTo>
                <a:close/>
              </a:path>
            </a:pathLst>
          </a:custGeom>
          <a:solidFill>
            <a:schemeClr val="accent1">
              <a:lumMod val="50000"/>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5DDB26FC-3682-F5C6-1C7F-49DD5196CF60}"/>
              </a:ext>
            </a:extLst>
          </p:cNvPr>
          <p:cNvSpPr txBox="1"/>
          <p:nvPr/>
        </p:nvSpPr>
        <p:spPr>
          <a:xfrm>
            <a:off x="779779" y="1418959"/>
            <a:ext cx="2763520" cy="400110"/>
          </a:xfrm>
          <a:prstGeom prst="rect">
            <a:avLst/>
          </a:prstGeom>
          <a:noFill/>
        </p:spPr>
        <p:txBody>
          <a:bodyPr wrap="square" rtlCol="0">
            <a:spAutoFit/>
          </a:bodyPr>
          <a:lstStyle/>
          <a:p>
            <a:pPr algn="ctr"/>
            <a:r>
              <a:rPr lang="en-US" sz="2000" dirty="0">
                <a:solidFill>
                  <a:schemeClr val="bg1"/>
                </a:solidFill>
                <a:latin typeface="Arial Nova" panose="020B0504020202020204" pitchFamily="34" charset="0"/>
              </a:rPr>
              <a:t>Access Allocation</a:t>
            </a:r>
          </a:p>
        </p:txBody>
      </p:sp>
      <p:grpSp>
        <p:nvGrpSpPr>
          <p:cNvPr id="3" name="Group 2">
            <a:extLst>
              <a:ext uri="{FF2B5EF4-FFF2-40B4-BE49-F238E27FC236}">
                <a16:creationId xmlns:a16="http://schemas.microsoft.com/office/drawing/2014/main" id="{9718DC81-5811-94AA-2205-A789771229B6}"/>
              </a:ext>
            </a:extLst>
          </p:cNvPr>
          <p:cNvGrpSpPr/>
          <p:nvPr/>
        </p:nvGrpSpPr>
        <p:grpSpPr>
          <a:xfrm>
            <a:off x="332089" y="1952236"/>
            <a:ext cx="3692293" cy="4775200"/>
            <a:chOff x="332089" y="1952236"/>
            <a:chExt cx="3692293" cy="4775200"/>
          </a:xfrm>
        </p:grpSpPr>
        <p:sp>
          <p:nvSpPr>
            <p:cNvPr id="8" name="Rectangle: Rounded Corners 7">
              <a:extLst>
                <a:ext uri="{FF2B5EF4-FFF2-40B4-BE49-F238E27FC236}">
                  <a16:creationId xmlns:a16="http://schemas.microsoft.com/office/drawing/2014/main" id="{7CC26A38-E3C7-CB98-89C3-4D82295C005A}"/>
                </a:ext>
              </a:extLst>
            </p:cNvPr>
            <p:cNvSpPr/>
            <p:nvPr/>
          </p:nvSpPr>
          <p:spPr>
            <a:xfrm>
              <a:off x="332089" y="1952236"/>
              <a:ext cx="3606800" cy="4775200"/>
            </a:xfrm>
            <a:prstGeom prst="roundRect">
              <a:avLst/>
            </a:prstGeom>
            <a:solidFill>
              <a:schemeClr val="tx2">
                <a:lumMod val="10000"/>
                <a:lumOff val="9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A81DDCD-FFC7-E1A3-0936-0C1B848A1E88}"/>
                </a:ext>
              </a:extLst>
            </p:cNvPr>
            <p:cNvSpPr txBox="1"/>
            <p:nvPr/>
          </p:nvSpPr>
          <p:spPr>
            <a:xfrm>
              <a:off x="615702" y="1952236"/>
              <a:ext cx="3408680" cy="4247317"/>
            </a:xfrm>
            <a:prstGeom prst="rect">
              <a:avLst/>
            </a:prstGeom>
            <a:noFill/>
          </p:spPr>
          <p:txBody>
            <a:bodyPr wrap="square" rtlCol="0">
              <a:spAutoFit/>
            </a:bodyPr>
            <a:lstStyle/>
            <a:p>
              <a:r>
                <a:rPr lang="en-US" dirty="0">
                  <a:latin typeface="Calisto MT" panose="02040603050505030304" pitchFamily="18" charset="0"/>
                </a:rPr>
                <a:t>01 :</a:t>
              </a:r>
              <a:r>
                <a:rPr lang="en-US" dirty="0">
                  <a:latin typeface="Arial Nova" panose="020B0504020202020204" pitchFamily="34" charset="0"/>
                </a:rPr>
                <a:t>Digital Form</a:t>
              </a:r>
            </a:p>
            <a:p>
              <a:r>
                <a:rPr lang="en-US" dirty="0">
                  <a:latin typeface="Arial Nova" panose="020B0504020202020204" pitchFamily="34" charset="0"/>
                </a:rPr>
                <a:t>       (User Info)</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02 :Generate UID &amp;    Expiry Time </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03 :Create Heap Node</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04 :Insert node into Heap</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05 : Enable User Access</a:t>
              </a:r>
            </a:p>
          </p:txBody>
        </p:sp>
        <p:cxnSp>
          <p:nvCxnSpPr>
            <p:cNvPr id="14" name="Straight Arrow Connector 13">
              <a:extLst>
                <a:ext uri="{FF2B5EF4-FFF2-40B4-BE49-F238E27FC236}">
                  <a16:creationId xmlns:a16="http://schemas.microsoft.com/office/drawing/2014/main" id="{0D875B67-B1EC-E1CD-5F98-A6E23F4DFEA7}"/>
                </a:ext>
              </a:extLst>
            </p:cNvPr>
            <p:cNvCxnSpPr>
              <a:cxnSpLocks/>
            </p:cNvCxnSpPr>
            <p:nvPr/>
          </p:nvCxnSpPr>
          <p:spPr>
            <a:xfrm>
              <a:off x="2161539" y="2612438"/>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0A13E33-515A-0988-6397-E18DE8E980F6}"/>
                </a:ext>
              </a:extLst>
            </p:cNvPr>
            <p:cNvCxnSpPr>
              <a:cxnSpLocks/>
            </p:cNvCxnSpPr>
            <p:nvPr/>
          </p:nvCxnSpPr>
          <p:spPr>
            <a:xfrm>
              <a:off x="2161539" y="3661124"/>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468BB0A-BD70-B9A4-C57D-CB1B25560F61}"/>
                </a:ext>
              </a:extLst>
            </p:cNvPr>
            <p:cNvCxnSpPr>
              <a:cxnSpLocks/>
            </p:cNvCxnSpPr>
            <p:nvPr/>
          </p:nvCxnSpPr>
          <p:spPr>
            <a:xfrm>
              <a:off x="2161539" y="4584423"/>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7556527-FA62-2EE8-5318-A336E3708BC1}"/>
                </a:ext>
              </a:extLst>
            </p:cNvPr>
            <p:cNvCxnSpPr>
              <a:cxnSpLocks/>
            </p:cNvCxnSpPr>
            <p:nvPr/>
          </p:nvCxnSpPr>
          <p:spPr>
            <a:xfrm>
              <a:off x="2161539" y="5373762"/>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Picture 20" descr="A computer with a paper and check marks&#10;&#10;AI-generated content may be incorrect.">
              <a:extLst>
                <a:ext uri="{FF2B5EF4-FFF2-40B4-BE49-F238E27FC236}">
                  <a16:creationId xmlns:a16="http://schemas.microsoft.com/office/drawing/2014/main" id="{EA918185-284F-3FED-00B4-DA2E7A4077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8438" y1="10417" x2="48438" y2="10417"/>
                          <a14:foregroundMark x1="48438" y1="19345" x2="48438" y2="19345"/>
                          <a14:foregroundMark x1="54063" y1="26488" x2="54063" y2="26488"/>
                          <a14:foregroundMark x1="44375" y1="28274" x2="44375" y2="28274"/>
                          <a14:foregroundMark x1="46250" y1="31250" x2="46250" y2="31250"/>
                          <a14:foregroundMark x1="51563" y1="34524" x2="51563" y2="34524"/>
                          <a14:foregroundMark x1="53438" y1="41964" x2="53438" y2="41964"/>
                          <a14:foregroundMark x1="57500" y1="50595" x2="57500" y2="50595"/>
                          <a14:foregroundMark x1="59375" y1="58631" x2="59375" y2="58631"/>
                          <a14:foregroundMark x1="43438" y1="50298" x2="43438" y2="50298"/>
                          <a14:foregroundMark x1="46563" y1="51190" x2="46563" y2="51190"/>
                          <a14:foregroundMark x1="53438" y1="77381" x2="53438" y2="77381"/>
                        </a14:backgroundRemoval>
                      </a14:imgEffect>
                    </a14:imgLayer>
                  </a14:imgProps>
                </a:ext>
                <a:ext uri="{28A0092B-C50C-407E-A947-70E740481C1C}">
                  <a14:useLocalDpi xmlns:a14="http://schemas.microsoft.com/office/drawing/2010/main" val="0"/>
                </a:ext>
              </a:extLst>
            </a:blip>
            <a:stretch>
              <a:fillRect/>
            </a:stretch>
          </p:blipFill>
          <p:spPr>
            <a:xfrm>
              <a:off x="2197098" y="2593220"/>
              <a:ext cx="593300" cy="622966"/>
            </a:xfrm>
            <a:prstGeom prst="rect">
              <a:avLst/>
            </a:prstGeom>
            <a:noFill/>
            <a:ln>
              <a:noFill/>
            </a:ln>
          </p:spPr>
        </p:pic>
        <p:pic>
          <p:nvPicPr>
            <p:cNvPr id="22" name="Picture 21" descr="A clock and id card&#10;&#10;AI-generated content may be incorrect.">
              <a:extLst>
                <a:ext uri="{FF2B5EF4-FFF2-40B4-BE49-F238E27FC236}">
                  <a16:creationId xmlns:a16="http://schemas.microsoft.com/office/drawing/2014/main" id="{A216BD6D-8442-B50A-F716-97DEEA0C83A8}"/>
                </a:ext>
              </a:extLst>
            </p:cNvPr>
            <p:cNvPicPr>
              <a:picLocks noChangeAspect="1"/>
            </p:cNvPicPr>
            <p:nvPr/>
          </p:nvPicPr>
          <p:blipFill>
            <a:blip r:embed="rId5">
              <a:grayscl/>
              <a:extLst>
                <a:ext uri="{BEBA8EAE-BF5A-486C-A8C5-ECC9F3942E4B}">
                  <a14:imgProps xmlns:a14="http://schemas.microsoft.com/office/drawing/2010/main">
                    <a14:imgLayer r:embed="rId6">
                      <a14:imgEffect>
                        <a14:backgroundRemoval t="4473" b="89457" l="5310" r="94690">
                          <a14:foregroundMark x1="52802" y1="4792" x2="52802" y2="4792"/>
                          <a14:foregroundMark x1="50442" y1="16613" x2="50442" y2="16613"/>
                          <a14:foregroundMark x1="57227" y1="10863" x2="57227" y2="10863"/>
                          <a14:foregroundMark x1="62537" y1="15655" x2="62537" y2="15655"/>
                          <a14:foregroundMark x1="63717" y1="23323" x2="63717" y2="23323"/>
                          <a14:foregroundMark x1="61947" y1="30990" x2="61947" y2="30990"/>
                          <a14:foregroundMark x1="57522" y1="35463" x2="57522" y2="35463"/>
                          <a14:foregroundMark x1="50737" y1="36422" x2="50737" y2="36422"/>
                          <a14:foregroundMark x1="44543" y1="35783" x2="44543" y2="35783"/>
                          <a14:foregroundMark x1="39528" y1="30351" x2="39528" y2="30351"/>
                          <a14:foregroundMark x1="37463" y1="23962" x2="37463" y2="23962"/>
                          <a14:foregroundMark x1="38348" y1="17252" x2="38348" y2="17252"/>
                          <a14:foregroundMark x1="43068" y1="10863" x2="43068" y2="10863"/>
                          <a14:foregroundMark x1="50442" y1="8307" x2="50442" y2="8307"/>
                          <a14:foregroundMark x1="94985" y1="33546" x2="94985" y2="33546"/>
                          <a14:foregroundMark x1="61947" y1="62620" x2="61947" y2="62620"/>
                          <a14:foregroundMark x1="61062" y1="52716" x2="61062" y2="52716"/>
                          <a14:foregroundMark x1="61652" y1="46965" x2="61652" y2="46965"/>
                          <a14:foregroundMark x1="85841" y1="52077" x2="85841" y2="52077"/>
                          <a14:foregroundMark x1="56047" y1="56230" x2="56047" y2="56230"/>
                          <a14:foregroundMark x1="64307" y1="56230" x2="64307" y2="56230"/>
                          <a14:foregroundMark x1="64307" y1="66134" x2="64307" y2="66134"/>
                          <a14:foregroundMark x1="65192" y1="72843" x2="65192" y2="72843"/>
                          <a14:foregroundMark x1="63127" y1="75719" x2="63127" y2="75719"/>
                          <a14:foregroundMark x1="5310" y1="42492" x2="5310" y2="42492"/>
                        </a14:backgroundRemoval>
                      </a14:imgEffect>
                    </a14:imgLayer>
                  </a14:imgProps>
                </a:ext>
                <a:ext uri="{28A0092B-C50C-407E-A947-70E740481C1C}">
                  <a14:useLocalDpi xmlns:a14="http://schemas.microsoft.com/office/drawing/2010/main" val="0"/>
                </a:ext>
              </a:extLst>
            </a:blip>
            <a:stretch>
              <a:fillRect/>
            </a:stretch>
          </p:blipFill>
          <p:spPr>
            <a:xfrm>
              <a:off x="2290501" y="3652488"/>
              <a:ext cx="458577" cy="423406"/>
            </a:xfrm>
            <a:prstGeom prst="rect">
              <a:avLst/>
            </a:prstGeom>
          </p:spPr>
        </p:pic>
        <p:pic>
          <p:nvPicPr>
            <p:cNvPr id="23" name="Picture 22" descr="A black and white symbol&#10;&#10;AI-generated content may be incorrect.">
              <a:extLst>
                <a:ext uri="{FF2B5EF4-FFF2-40B4-BE49-F238E27FC236}">
                  <a16:creationId xmlns:a16="http://schemas.microsoft.com/office/drawing/2014/main" id="{98D56CF3-B980-BC7A-AC89-1444CF2AC111}"/>
                </a:ext>
              </a:extLst>
            </p:cNvPr>
            <p:cNvPicPr>
              <a:picLocks noChangeAspect="1"/>
            </p:cNvPicPr>
            <p:nvPr/>
          </p:nvPicPr>
          <p:blipFill>
            <a:blip r:embed="rId7">
              <a:biLevel thresh="50000"/>
              <a:extLst>
                <a:ext uri="{BEBA8EAE-BF5A-486C-A8C5-ECC9F3942E4B}">
                  <a14:imgProps xmlns:a14="http://schemas.microsoft.com/office/drawing/2010/main">
                    <a14:imgLayer r:embed="rId8">
                      <a14:imgEffect>
                        <a14:backgroundRemoval t="2204" b="91736" l="9972" r="89744">
                          <a14:foregroundMark x1="31339" y1="6336" x2="31339" y2="6336"/>
                          <a14:foregroundMark x1="31339" y1="2204" x2="31339" y2="2204"/>
                          <a14:foregroundMark x1="64103" y1="91736" x2="64103" y2="91736"/>
                        </a14:backgroundRemoval>
                      </a14:imgEffect>
                    </a14:imgLayer>
                  </a14:imgProps>
                </a:ext>
                <a:ext uri="{28A0092B-C50C-407E-A947-70E740481C1C}">
                  <a14:useLocalDpi xmlns:a14="http://schemas.microsoft.com/office/drawing/2010/main" val="0"/>
                </a:ext>
              </a:extLst>
            </a:blip>
            <a:stretch>
              <a:fillRect/>
            </a:stretch>
          </p:blipFill>
          <p:spPr>
            <a:xfrm>
              <a:off x="2237183" y="4563905"/>
              <a:ext cx="504112" cy="521347"/>
            </a:xfrm>
            <a:prstGeom prst="rect">
              <a:avLst/>
            </a:prstGeom>
          </p:spPr>
        </p:pic>
        <p:pic>
          <p:nvPicPr>
            <p:cNvPr id="24" name="Picture 23" descr="A black line drawing of people&#10;&#10;AI-generated content may be incorrect.">
              <a:extLst>
                <a:ext uri="{FF2B5EF4-FFF2-40B4-BE49-F238E27FC236}">
                  <a16:creationId xmlns:a16="http://schemas.microsoft.com/office/drawing/2014/main" id="{413688B5-2F53-A928-5E9C-7C5F573B9FC1}"/>
                </a:ext>
              </a:extLst>
            </p:cNvPr>
            <p:cNvPicPr>
              <a:picLocks noChangeAspect="1"/>
            </p:cNvPicPr>
            <p:nvPr/>
          </p:nvPicPr>
          <p:blipFill>
            <a:blip r:embed="rId9">
              <a:biLevel thresh="75000"/>
              <a:extLst>
                <a:ext uri="{BEBA8EAE-BF5A-486C-A8C5-ECC9F3942E4B}">
                  <a14:imgProps xmlns:a14="http://schemas.microsoft.com/office/drawing/2010/main">
                    <a14:imgLayer r:embed="rId10">
                      <a14:imgEffect>
                        <a14:backgroundRemoval t="10000" b="90000" l="10000" r="90000">
                          <a14:foregroundMark x1="46455" y1="25522" x2="46455" y2="25522"/>
                          <a14:foregroundMark x1="45522" y1="60557" x2="45522" y2="60557"/>
                          <a14:foregroundMark x1="50746" y1="72390" x2="50746" y2="72390"/>
                          <a14:foregroundMark x1="61567" y1="75638" x2="61567" y2="75638"/>
                          <a14:foregroundMark x1="68657" y1="60093" x2="68657" y2="60093"/>
                          <a14:foregroundMark x1="17724" y1="66125" x2="17724" y2="66125"/>
                          <a14:foregroundMark x1="11194" y1="77726" x2="11194" y2="77726"/>
                        </a14:backgroundRemoval>
                      </a14:imgEffect>
                    </a14:imgLayer>
                  </a14:imgProps>
                </a:ext>
                <a:ext uri="{28A0092B-C50C-407E-A947-70E740481C1C}">
                  <a14:useLocalDpi xmlns:a14="http://schemas.microsoft.com/office/drawing/2010/main" val="0"/>
                </a:ext>
              </a:extLst>
            </a:blip>
            <a:stretch>
              <a:fillRect/>
            </a:stretch>
          </p:blipFill>
          <p:spPr>
            <a:xfrm>
              <a:off x="2309798" y="5285093"/>
              <a:ext cx="648357" cy="521347"/>
            </a:xfrm>
            <a:prstGeom prst="rect">
              <a:avLst/>
            </a:prstGeom>
          </p:spPr>
        </p:pic>
        <p:pic>
          <p:nvPicPr>
            <p:cNvPr id="26" name="Graphic 25" descr="Badge Tick1 outline">
              <a:extLst>
                <a:ext uri="{FF2B5EF4-FFF2-40B4-BE49-F238E27FC236}">
                  <a16:creationId xmlns:a16="http://schemas.microsoft.com/office/drawing/2014/main" id="{844664E7-95D6-E863-A7B5-4A63EE3EAB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08583" y="6170794"/>
              <a:ext cx="457200" cy="457200"/>
            </a:xfrm>
            <a:prstGeom prst="rect">
              <a:avLst/>
            </a:prstGeom>
          </p:spPr>
        </p:pic>
      </p:grpSp>
      <p:sp>
        <p:nvSpPr>
          <p:cNvPr id="27" name="TextBox 26">
            <a:extLst>
              <a:ext uri="{FF2B5EF4-FFF2-40B4-BE49-F238E27FC236}">
                <a16:creationId xmlns:a16="http://schemas.microsoft.com/office/drawing/2014/main" id="{AE7992F6-E6F4-17D2-0AFC-4C432F376A31}"/>
              </a:ext>
            </a:extLst>
          </p:cNvPr>
          <p:cNvSpPr txBox="1"/>
          <p:nvPr/>
        </p:nvSpPr>
        <p:spPr>
          <a:xfrm>
            <a:off x="4325073" y="1449678"/>
            <a:ext cx="4099755" cy="400110"/>
          </a:xfrm>
          <a:prstGeom prst="rect">
            <a:avLst/>
          </a:prstGeom>
          <a:noFill/>
        </p:spPr>
        <p:txBody>
          <a:bodyPr wrap="square" rtlCol="0">
            <a:spAutoFit/>
          </a:bodyPr>
          <a:lstStyle/>
          <a:p>
            <a:r>
              <a:rPr lang="en-US" sz="2000" dirty="0">
                <a:solidFill>
                  <a:schemeClr val="bg1"/>
                </a:solidFill>
                <a:latin typeface="Arial Nova" panose="020B0504020202020204" pitchFamily="34" charset="0"/>
              </a:rPr>
              <a:t>Expiry Enforcement &amp; Extension</a:t>
            </a:r>
          </a:p>
        </p:txBody>
      </p:sp>
      <p:grpSp>
        <p:nvGrpSpPr>
          <p:cNvPr id="4" name="Group 3">
            <a:extLst>
              <a:ext uri="{FF2B5EF4-FFF2-40B4-BE49-F238E27FC236}">
                <a16:creationId xmlns:a16="http://schemas.microsoft.com/office/drawing/2014/main" id="{BA5B53AE-BB6D-6C0A-5E05-5ADE5B5732B9}"/>
              </a:ext>
            </a:extLst>
          </p:cNvPr>
          <p:cNvGrpSpPr/>
          <p:nvPr/>
        </p:nvGrpSpPr>
        <p:grpSpPr>
          <a:xfrm>
            <a:off x="4321792" y="1932323"/>
            <a:ext cx="3701848" cy="4775200"/>
            <a:chOff x="4321792" y="1932323"/>
            <a:chExt cx="3701848" cy="4775200"/>
          </a:xfrm>
        </p:grpSpPr>
        <p:sp>
          <p:nvSpPr>
            <p:cNvPr id="9" name="Rectangle: Rounded Corners 8">
              <a:extLst>
                <a:ext uri="{FF2B5EF4-FFF2-40B4-BE49-F238E27FC236}">
                  <a16:creationId xmlns:a16="http://schemas.microsoft.com/office/drawing/2014/main" id="{2D26035D-2089-A065-156D-5B55DF7A21AC}"/>
                </a:ext>
              </a:extLst>
            </p:cNvPr>
            <p:cNvSpPr/>
            <p:nvPr/>
          </p:nvSpPr>
          <p:spPr>
            <a:xfrm>
              <a:off x="4321792" y="1932323"/>
              <a:ext cx="3606800" cy="4775200"/>
            </a:xfrm>
            <a:prstGeom prst="roundRect">
              <a:avLst/>
            </a:prstGeom>
            <a:solidFill>
              <a:schemeClr val="tx2">
                <a:lumMod val="10000"/>
                <a:lumOff val="9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16818BFD-B00B-E0A9-5705-7C968698694A}"/>
                </a:ext>
              </a:extLst>
            </p:cNvPr>
            <p:cNvSpPr txBox="1"/>
            <p:nvPr/>
          </p:nvSpPr>
          <p:spPr>
            <a:xfrm>
              <a:off x="4480557" y="2081034"/>
              <a:ext cx="3543083" cy="4401205"/>
            </a:xfrm>
            <a:prstGeom prst="rect">
              <a:avLst/>
            </a:prstGeom>
            <a:noFill/>
          </p:spPr>
          <p:txBody>
            <a:bodyPr wrap="square" rtlCol="0">
              <a:spAutoFit/>
            </a:bodyPr>
            <a:lstStyle/>
            <a:p>
              <a:r>
                <a:rPr lang="en-US" dirty="0">
                  <a:latin typeface="Arial Nova" panose="020B0504020202020204" pitchFamily="34" charset="0"/>
                </a:rPr>
                <a:t>01 :Check the Root for next Expiry.</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02 :Current Time &gt;= Expiry -5</a:t>
              </a:r>
            </a:p>
            <a:p>
              <a:r>
                <a:rPr lang="en-US" dirty="0">
                  <a:latin typeface="Arial Nova" panose="020B0504020202020204" pitchFamily="34" charset="0"/>
                </a:rPr>
                <a:t>                                     No    </a:t>
              </a:r>
            </a:p>
            <a:p>
              <a:r>
                <a:rPr lang="en-US" dirty="0">
                  <a:latin typeface="Arial Nova" panose="020B0504020202020204" pitchFamily="34" charset="0"/>
                </a:rPr>
                <a:t>             Yes</a:t>
              </a:r>
            </a:p>
            <a:p>
              <a:endParaRPr lang="en-US" dirty="0">
                <a:latin typeface="Arial Nova" panose="020B0504020202020204" pitchFamily="34" charset="0"/>
              </a:endParaRPr>
            </a:p>
            <a:p>
              <a:r>
                <a:rPr lang="en-US" dirty="0">
                  <a:latin typeface="Arial Nova" panose="020B0504020202020204" pitchFamily="34" charset="0"/>
                </a:rPr>
                <a:t>03 :Send Extension Request</a:t>
              </a:r>
            </a:p>
            <a:p>
              <a:r>
                <a:rPr lang="en-US" dirty="0">
                  <a:latin typeface="Arial Nova" panose="020B0504020202020204" pitchFamily="34" charset="0"/>
                </a:rPr>
                <a:t> </a:t>
              </a:r>
            </a:p>
            <a:p>
              <a:endParaRPr lang="en-US" dirty="0">
                <a:latin typeface="Arial Nova" panose="020B0504020202020204" pitchFamily="34" charset="0"/>
              </a:endParaRPr>
            </a:p>
            <a:p>
              <a:r>
                <a:rPr lang="en-US" dirty="0">
                  <a:latin typeface="Arial Nova" panose="020B0504020202020204" pitchFamily="34" charset="0"/>
                </a:rPr>
                <a:t>04 :User Response</a:t>
              </a:r>
            </a:p>
            <a:p>
              <a:r>
                <a:rPr lang="en-US" sz="1600" dirty="0">
                  <a:latin typeface="Arial Nova" panose="020B0504020202020204" pitchFamily="34" charset="0"/>
                </a:rPr>
                <a:t>  Yes             Update expiry time</a:t>
              </a:r>
            </a:p>
            <a:p>
              <a:r>
                <a:rPr lang="en-US" sz="1600" dirty="0">
                  <a:latin typeface="Arial Nova" panose="020B0504020202020204" pitchFamily="34" charset="0"/>
                </a:rPr>
                <a:t>                     Rebalance heap</a:t>
              </a:r>
            </a:p>
            <a:p>
              <a:r>
                <a:rPr lang="en-US" sz="1600" dirty="0">
                  <a:latin typeface="Arial Nova" panose="020B0504020202020204" pitchFamily="34" charset="0"/>
                </a:rPr>
                <a:t>  No              Remove Root Node</a:t>
              </a:r>
            </a:p>
            <a:p>
              <a:r>
                <a:rPr lang="en-US" sz="1600" dirty="0">
                  <a:latin typeface="Arial Nova" panose="020B0504020202020204" pitchFamily="34" charset="0"/>
                </a:rPr>
                <a:t>                     Revoke Access</a:t>
              </a:r>
            </a:p>
          </p:txBody>
        </p:sp>
        <p:cxnSp>
          <p:nvCxnSpPr>
            <p:cNvPr id="29" name="Straight Arrow Connector 28">
              <a:extLst>
                <a:ext uri="{FF2B5EF4-FFF2-40B4-BE49-F238E27FC236}">
                  <a16:creationId xmlns:a16="http://schemas.microsoft.com/office/drawing/2014/main" id="{4295EC8E-DF6F-44BE-402B-EB8274C207FA}"/>
                </a:ext>
              </a:extLst>
            </p:cNvPr>
            <p:cNvCxnSpPr>
              <a:cxnSpLocks/>
            </p:cNvCxnSpPr>
            <p:nvPr/>
          </p:nvCxnSpPr>
          <p:spPr>
            <a:xfrm>
              <a:off x="5998923" y="2593220"/>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315A09A-01A6-2859-A0E8-C49D468D9166}"/>
                </a:ext>
              </a:extLst>
            </p:cNvPr>
            <p:cNvCxnSpPr>
              <a:cxnSpLocks/>
            </p:cNvCxnSpPr>
            <p:nvPr/>
          </p:nvCxnSpPr>
          <p:spPr>
            <a:xfrm>
              <a:off x="5945105" y="3647419"/>
              <a:ext cx="5636" cy="6351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78E8B933-C83C-18AE-59E2-E695A51FFF2F}"/>
                </a:ext>
              </a:extLst>
            </p:cNvPr>
            <p:cNvCxnSpPr>
              <a:cxnSpLocks/>
            </p:cNvCxnSpPr>
            <p:nvPr/>
          </p:nvCxnSpPr>
          <p:spPr>
            <a:xfrm>
              <a:off x="5945105" y="3661124"/>
              <a:ext cx="73699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F64D1DF-12DC-145F-E158-905D3DBAC674}"/>
                </a:ext>
              </a:extLst>
            </p:cNvPr>
            <p:cNvSpPr txBox="1"/>
            <p:nvPr/>
          </p:nvSpPr>
          <p:spPr>
            <a:xfrm>
              <a:off x="6119577" y="3799991"/>
              <a:ext cx="1705832" cy="374571"/>
            </a:xfrm>
            <a:prstGeom prst="roundRect">
              <a:avLst/>
            </a:prstGeom>
            <a:noFill/>
            <a:ln>
              <a:solidFill>
                <a:schemeClr val="accent1">
                  <a:shade val="15000"/>
                </a:schemeClr>
              </a:solidFill>
            </a:ln>
          </p:spPr>
          <p:txBody>
            <a:bodyPr wrap="square" rtlCol="0">
              <a:spAutoFit/>
            </a:bodyPr>
            <a:lstStyle/>
            <a:p>
              <a:r>
                <a:rPr lang="en-US" sz="1600" dirty="0">
                  <a:latin typeface="Calisto MT" panose="02040603050505030304" pitchFamily="18" charset="0"/>
                </a:rPr>
                <a:t>Continue Polling</a:t>
              </a:r>
            </a:p>
          </p:txBody>
        </p:sp>
        <p:cxnSp>
          <p:nvCxnSpPr>
            <p:cNvPr id="37" name="Straight Arrow Connector 36">
              <a:extLst>
                <a:ext uri="{FF2B5EF4-FFF2-40B4-BE49-F238E27FC236}">
                  <a16:creationId xmlns:a16="http://schemas.microsoft.com/office/drawing/2014/main" id="{B3E90333-737D-6BBD-3E66-BB1C4E2EFFFD}"/>
                </a:ext>
              </a:extLst>
            </p:cNvPr>
            <p:cNvCxnSpPr>
              <a:cxnSpLocks/>
            </p:cNvCxnSpPr>
            <p:nvPr/>
          </p:nvCxnSpPr>
          <p:spPr>
            <a:xfrm>
              <a:off x="5998923" y="4661846"/>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2083BCED-9B68-6B7F-18D5-FE65F152C1FE}"/>
                </a:ext>
              </a:extLst>
            </p:cNvPr>
            <p:cNvCxnSpPr>
              <a:cxnSpLocks/>
            </p:cNvCxnSpPr>
            <p:nvPr/>
          </p:nvCxnSpPr>
          <p:spPr>
            <a:xfrm>
              <a:off x="5017707" y="5589418"/>
              <a:ext cx="4637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1" name="Straight Arrow Connector 40">
              <a:extLst>
                <a:ext uri="{FF2B5EF4-FFF2-40B4-BE49-F238E27FC236}">
                  <a16:creationId xmlns:a16="http://schemas.microsoft.com/office/drawing/2014/main" id="{FFF73EA1-CA82-E1C3-B4F2-1E790A6FAE53}"/>
                </a:ext>
              </a:extLst>
            </p:cNvPr>
            <p:cNvCxnSpPr>
              <a:cxnSpLocks/>
            </p:cNvCxnSpPr>
            <p:nvPr/>
          </p:nvCxnSpPr>
          <p:spPr>
            <a:xfrm>
              <a:off x="5017706" y="5585465"/>
              <a:ext cx="493444" cy="2209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5" name="Straight Arrow Connector 44">
              <a:extLst>
                <a:ext uri="{FF2B5EF4-FFF2-40B4-BE49-F238E27FC236}">
                  <a16:creationId xmlns:a16="http://schemas.microsoft.com/office/drawing/2014/main" id="{7C8FCFCC-8A9E-02F6-F7F1-B2CA8142FE50}"/>
                </a:ext>
              </a:extLst>
            </p:cNvPr>
            <p:cNvCxnSpPr>
              <a:cxnSpLocks/>
            </p:cNvCxnSpPr>
            <p:nvPr/>
          </p:nvCxnSpPr>
          <p:spPr>
            <a:xfrm>
              <a:off x="5017707" y="6018143"/>
              <a:ext cx="493443" cy="0"/>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7C19720D-BC0F-0CD9-7B1C-080130E42AEA}"/>
                </a:ext>
              </a:extLst>
            </p:cNvPr>
            <p:cNvCxnSpPr>
              <a:cxnSpLocks/>
            </p:cNvCxnSpPr>
            <p:nvPr/>
          </p:nvCxnSpPr>
          <p:spPr>
            <a:xfrm>
              <a:off x="5017706" y="6020324"/>
              <a:ext cx="493444" cy="209522"/>
            </a:xfrm>
            <a:prstGeom prst="straightConnector1">
              <a:avLst/>
            </a:prstGeom>
            <a:ln>
              <a:solidFill>
                <a:srgbClr val="FF0000"/>
              </a:solidFill>
              <a:tailEnd type="triangle"/>
            </a:ln>
          </p:spPr>
          <p:style>
            <a:lnRef idx="2">
              <a:schemeClr val="accent6"/>
            </a:lnRef>
            <a:fillRef idx="0">
              <a:schemeClr val="accent6"/>
            </a:fillRef>
            <a:effectRef idx="1">
              <a:schemeClr val="accent6"/>
            </a:effectRef>
            <a:fontRef idx="minor">
              <a:schemeClr val="tx1"/>
            </a:fontRef>
          </p:style>
        </p:cxnSp>
        <p:sp>
          <p:nvSpPr>
            <p:cNvPr id="51" name="Rectangle: Rounded Corners 50">
              <a:extLst>
                <a:ext uri="{FF2B5EF4-FFF2-40B4-BE49-F238E27FC236}">
                  <a16:creationId xmlns:a16="http://schemas.microsoft.com/office/drawing/2014/main" id="{4AE153D5-0FA2-66C4-1C11-5C7DEBA83FC3}"/>
                </a:ext>
              </a:extLst>
            </p:cNvPr>
            <p:cNvSpPr/>
            <p:nvPr/>
          </p:nvSpPr>
          <p:spPr>
            <a:xfrm>
              <a:off x="4599020" y="5925888"/>
              <a:ext cx="2965966" cy="55635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34E7B05C-E654-9BBD-ECC1-20BEFC169788}"/>
                </a:ext>
              </a:extLst>
            </p:cNvPr>
            <p:cNvSpPr/>
            <p:nvPr/>
          </p:nvSpPr>
          <p:spPr>
            <a:xfrm>
              <a:off x="4613016" y="5420394"/>
              <a:ext cx="2965966" cy="50329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BE163DD1-0145-83E6-0973-5B3E012A525A}"/>
              </a:ext>
            </a:extLst>
          </p:cNvPr>
          <p:cNvSpPr txBox="1"/>
          <p:nvPr/>
        </p:nvSpPr>
        <p:spPr>
          <a:xfrm>
            <a:off x="8446626" y="1423723"/>
            <a:ext cx="3316376" cy="400110"/>
          </a:xfrm>
          <a:prstGeom prst="rect">
            <a:avLst/>
          </a:prstGeom>
          <a:noFill/>
        </p:spPr>
        <p:txBody>
          <a:bodyPr wrap="square" rtlCol="0">
            <a:spAutoFit/>
          </a:bodyPr>
          <a:lstStyle/>
          <a:p>
            <a:r>
              <a:rPr lang="en-US" sz="2000" dirty="0">
                <a:solidFill>
                  <a:schemeClr val="bg1"/>
                </a:solidFill>
                <a:latin typeface="Arial Nova" panose="020B0504020202020204" pitchFamily="34" charset="0"/>
              </a:rPr>
              <a:t>Unusual Behavior Detection</a:t>
            </a:r>
          </a:p>
        </p:txBody>
      </p:sp>
      <p:grpSp>
        <p:nvGrpSpPr>
          <p:cNvPr id="7" name="Group 6">
            <a:extLst>
              <a:ext uri="{FF2B5EF4-FFF2-40B4-BE49-F238E27FC236}">
                <a16:creationId xmlns:a16="http://schemas.microsoft.com/office/drawing/2014/main" id="{2BDEC8D7-D833-0714-B22B-AA5097B0328D}"/>
              </a:ext>
            </a:extLst>
          </p:cNvPr>
          <p:cNvGrpSpPr/>
          <p:nvPr/>
        </p:nvGrpSpPr>
        <p:grpSpPr>
          <a:xfrm>
            <a:off x="8316001" y="1932323"/>
            <a:ext cx="3606800" cy="4775200"/>
            <a:chOff x="8316001" y="1932323"/>
            <a:chExt cx="3606800" cy="4775200"/>
          </a:xfrm>
        </p:grpSpPr>
        <p:sp>
          <p:nvSpPr>
            <p:cNvPr id="10" name="Rectangle: Rounded Corners 9">
              <a:extLst>
                <a:ext uri="{FF2B5EF4-FFF2-40B4-BE49-F238E27FC236}">
                  <a16:creationId xmlns:a16="http://schemas.microsoft.com/office/drawing/2014/main" id="{2E7CAC57-54AA-B4CB-1AED-4312A3154D2D}"/>
                </a:ext>
              </a:extLst>
            </p:cNvPr>
            <p:cNvSpPr/>
            <p:nvPr/>
          </p:nvSpPr>
          <p:spPr>
            <a:xfrm>
              <a:off x="8316001" y="1932323"/>
              <a:ext cx="3606800" cy="4775200"/>
            </a:xfrm>
            <a:prstGeom prst="roundRect">
              <a:avLst/>
            </a:prstGeom>
            <a:solidFill>
              <a:schemeClr val="tx2">
                <a:lumMod val="10000"/>
                <a:lumOff val="9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23DDF12-84CD-0FBB-9EC0-2FDBB8E735C0}"/>
                </a:ext>
              </a:extLst>
            </p:cNvPr>
            <p:cNvSpPr txBox="1"/>
            <p:nvPr/>
          </p:nvSpPr>
          <p:spPr>
            <a:xfrm>
              <a:off x="8624334" y="2081034"/>
              <a:ext cx="3240878" cy="3970318"/>
            </a:xfrm>
            <a:prstGeom prst="rect">
              <a:avLst/>
            </a:prstGeom>
            <a:noFill/>
          </p:spPr>
          <p:txBody>
            <a:bodyPr wrap="square" rtlCol="0">
              <a:spAutoFit/>
            </a:bodyPr>
            <a:lstStyle/>
            <a:p>
              <a:r>
                <a:rPr lang="en-US" dirty="0">
                  <a:latin typeface="Arial Nova" panose="020B0504020202020204" pitchFamily="34" charset="0"/>
                </a:rPr>
                <a:t>01 :Receive Detected UID</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02 :Locate the UID in heap</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03 :Remove Node from heap</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04 :Rebalance Heap</a:t>
              </a:r>
            </a:p>
            <a:p>
              <a:endParaRPr lang="en-US" dirty="0">
                <a:latin typeface="Arial Nova" panose="020B0504020202020204" pitchFamily="34" charset="0"/>
              </a:endParaRPr>
            </a:p>
            <a:p>
              <a:endParaRPr lang="en-US" dirty="0">
                <a:latin typeface="Arial Nova" panose="020B0504020202020204" pitchFamily="34" charset="0"/>
              </a:endParaRPr>
            </a:p>
            <a:p>
              <a:r>
                <a:rPr lang="en-US" dirty="0">
                  <a:latin typeface="Arial Nova" panose="020B0504020202020204" pitchFamily="34" charset="0"/>
                </a:rPr>
                <a:t>05 :Revoke Access Immediately</a:t>
              </a:r>
            </a:p>
          </p:txBody>
        </p:sp>
        <p:cxnSp>
          <p:nvCxnSpPr>
            <p:cNvPr id="60" name="Straight Arrow Connector 59">
              <a:extLst>
                <a:ext uri="{FF2B5EF4-FFF2-40B4-BE49-F238E27FC236}">
                  <a16:creationId xmlns:a16="http://schemas.microsoft.com/office/drawing/2014/main" id="{752EC292-086C-6A98-E918-7049254EA86D}"/>
                </a:ext>
              </a:extLst>
            </p:cNvPr>
            <p:cNvCxnSpPr>
              <a:cxnSpLocks/>
            </p:cNvCxnSpPr>
            <p:nvPr/>
          </p:nvCxnSpPr>
          <p:spPr>
            <a:xfrm>
              <a:off x="9954817" y="2481297"/>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68208E45-B80F-C36B-D621-0346A6AAB36B}"/>
                </a:ext>
              </a:extLst>
            </p:cNvPr>
            <p:cNvCxnSpPr>
              <a:cxnSpLocks/>
            </p:cNvCxnSpPr>
            <p:nvPr/>
          </p:nvCxnSpPr>
          <p:spPr>
            <a:xfrm>
              <a:off x="9892813" y="3313103"/>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81F951FD-AC28-26FA-FA44-78EA953D33D9}"/>
                </a:ext>
              </a:extLst>
            </p:cNvPr>
            <p:cNvCxnSpPr>
              <a:cxnSpLocks/>
            </p:cNvCxnSpPr>
            <p:nvPr/>
          </p:nvCxnSpPr>
          <p:spPr>
            <a:xfrm>
              <a:off x="9892813" y="4174562"/>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F8D22006-D46C-B297-92DF-8FD035A4FF6A}"/>
                </a:ext>
              </a:extLst>
            </p:cNvPr>
            <p:cNvCxnSpPr>
              <a:cxnSpLocks/>
            </p:cNvCxnSpPr>
            <p:nvPr/>
          </p:nvCxnSpPr>
          <p:spPr>
            <a:xfrm>
              <a:off x="9911784" y="5008652"/>
              <a:ext cx="0" cy="4234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3" name="Graphic 72" descr="Close with solid fill">
              <a:extLst>
                <a:ext uri="{FF2B5EF4-FFF2-40B4-BE49-F238E27FC236}">
                  <a16:creationId xmlns:a16="http://schemas.microsoft.com/office/drawing/2014/main" id="{0A974685-3841-A17D-E390-107F419357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35110" y="4129939"/>
              <a:ext cx="379968" cy="379968"/>
            </a:xfrm>
            <a:prstGeom prst="rect">
              <a:avLst/>
            </a:prstGeom>
          </p:spPr>
        </p:pic>
        <p:pic>
          <p:nvPicPr>
            <p:cNvPr id="75" name="Graphic 74" descr="Repeat with solid fill">
              <a:extLst>
                <a:ext uri="{FF2B5EF4-FFF2-40B4-BE49-F238E27FC236}">
                  <a16:creationId xmlns:a16="http://schemas.microsoft.com/office/drawing/2014/main" id="{459453EE-AA56-CD29-7ABC-A7FDFADBF0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08944" y="4924233"/>
              <a:ext cx="432300" cy="432300"/>
            </a:xfrm>
            <a:prstGeom prst="rect">
              <a:avLst/>
            </a:prstGeom>
          </p:spPr>
        </p:pic>
        <p:pic>
          <p:nvPicPr>
            <p:cNvPr id="77" name="Graphic 76" descr="No sign with solid fill">
              <a:extLst>
                <a:ext uri="{FF2B5EF4-FFF2-40B4-BE49-F238E27FC236}">
                  <a16:creationId xmlns:a16="http://schemas.microsoft.com/office/drawing/2014/main" id="{2CD89999-2A71-98C0-B5A8-D7C34906355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04557" y="6051352"/>
              <a:ext cx="457200" cy="457200"/>
            </a:xfrm>
            <a:prstGeom prst="rect">
              <a:avLst/>
            </a:prstGeom>
          </p:spPr>
        </p:pic>
        <p:pic>
          <p:nvPicPr>
            <p:cNvPr id="79" name="Graphic 78" descr="Warning with solid fill">
              <a:extLst>
                <a:ext uri="{FF2B5EF4-FFF2-40B4-BE49-F238E27FC236}">
                  <a16:creationId xmlns:a16="http://schemas.microsoft.com/office/drawing/2014/main" id="{3C07345D-6874-056E-EE8F-3FC5898F80E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08944" y="2481297"/>
              <a:ext cx="367475" cy="367475"/>
            </a:xfrm>
            <a:prstGeom prst="rect">
              <a:avLst/>
            </a:prstGeom>
          </p:spPr>
        </p:pic>
        <p:pic>
          <p:nvPicPr>
            <p:cNvPr id="81" name="Graphic 80" descr="Search Inventory with solid fill">
              <a:extLst>
                <a:ext uri="{FF2B5EF4-FFF2-40B4-BE49-F238E27FC236}">
                  <a16:creationId xmlns:a16="http://schemas.microsoft.com/office/drawing/2014/main" id="{1A435155-004E-682B-282D-196592AE6F7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91572" y="3258413"/>
              <a:ext cx="457200" cy="457200"/>
            </a:xfrm>
            <a:prstGeom prst="rect">
              <a:avLst/>
            </a:prstGeom>
          </p:spPr>
        </p:pic>
      </p:grpSp>
      <p:sp>
        <p:nvSpPr>
          <p:cNvPr id="86" name="TextBox 85">
            <a:extLst>
              <a:ext uri="{FF2B5EF4-FFF2-40B4-BE49-F238E27FC236}">
                <a16:creationId xmlns:a16="http://schemas.microsoft.com/office/drawing/2014/main" id="{BD6BC88A-4721-EDDA-2C70-0ACC8889D445}"/>
              </a:ext>
            </a:extLst>
          </p:cNvPr>
          <p:cNvSpPr txBox="1"/>
          <p:nvPr/>
        </p:nvSpPr>
        <p:spPr>
          <a:xfrm>
            <a:off x="3194311" y="477809"/>
            <a:ext cx="6115574" cy="707886"/>
          </a:xfrm>
          <a:prstGeom prst="rect">
            <a:avLst/>
          </a:prstGeom>
          <a:noFill/>
        </p:spPr>
        <p:txBody>
          <a:bodyPr wrap="square" rtlCol="0">
            <a:spAutoFit/>
          </a:bodyPr>
          <a:lstStyle/>
          <a:p>
            <a:r>
              <a:rPr lang="en-US" sz="4000" dirty="0">
                <a:latin typeface="Arial Black" panose="020B0A04020102020204" pitchFamily="34" charset="0"/>
              </a:rPr>
              <a:t>HOW ACCESS FLOWS</a:t>
            </a:r>
          </a:p>
        </p:txBody>
      </p:sp>
    </p:spTree>
    <p:extLst>
      <p:ext uri="{BB962C8B-B14F-4D97-AF65-F5344CB8AC3E}">
        <p14:creationId xmlns:p14="http://schemas.microsoft.com/office/powerpoint/2010/main" val="2355071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1235</TotalTime>
  <Words>566</Words>
  <Application>Microsoft Office PowerPoint</Application>
  <PresentationFormat>Widescreen</PresentationFormat>
  <Paragraphs>99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Agency FB</vt:lpstr>
      <vt:lpstr>Aptos</vt:lpstr>
      <vt:lpstr>Aptos Display</vt:lpstr>
      <vt:lpstr>Arial</vt:lpstr>
      <vt:lpstr>Arial Black</vt:lpstr>
      <vt:lpstr>Arial Nova</vt:lpstr>
      <vt:lpstr>Calisto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METHNULI J K P D D</dc:creator>
  <cp:lastModifiedBy>DM Jayawardhana</cp:lastModifiedBy>
  <cp:revision>8</cp:revision>
  <dcterms:created xsi:type="dcterms:W3CDTF">2026-02-04T11:31:55Z</dcterms:created>
  <dcterms:modified xsi:type="dcterms:W3CDTF">2026-02-15T12:34:48Z</dcterms:modified>
</cp:coreProperties>
</file>